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ppt/slides/_rels/slide21.xml.rels" ContentType="application/vnd.openxmlformats-package.relationships+xml"/>
  <Override PartName="/ppt/slides/_rels/slide20.xml.rels" ContentType="application/vnd.openxmlformats-package.relationships+xml"/>
  <Override PartName="/ppt/slides/_rels/slide16.xml.rels" ContentType="application/vnd.openxmlformats-package.relationships+xml"/>
  <Override PartName="/ppt/slides/_rels/slide15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19.xml.rels" ContentType="application/vnd.openxmlformats-package.relationships+xml"/>
  <Override PartName="/ppt/slides/_rels/slide12.xml.rels" ContentType="application/vnd.openxmlformats-package.relationships+xml"/>
  <Override PartName="/ppt/slides/_rels/slide18.xml.rels" ContentType="application/vnd.openxmlformats-package.relationships+xml"/>
  <Override PartName="/ppt/slides/_rels/slide11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1.xml.rels" ContentType="application/vnd.openxmlformats-package.relationships+xml"/>
  <Override PartName="/ppt/slides/_rels/slide8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7.xml.rels" ContentType="application/vnd.openxmlformats-package.relationships+xml"/>
  <Override PartName="/ppt/slides/_rels/slide10.xml.rels" ContentType="application/vnd.openxmlformats-package.relationships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9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5.xml" ContentType="application/vnd.openxmlformats-officedocument.presentationml.slide+xml"/>
  <Override PartName="/ppt/slides/slide20.xml" ContentType="application/vnd.openxmlformats-officedocument.presentationml.slide+xml"/>
  <Override PartName="/ppt/slides/slide6.xml" ContentType="application/vnd.openxmlformats-officedocument.presentationml.slide+xml"/>
  <Override PartName="/ppt/slides/slide21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2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theme/theme2.xml" ContentType="application/vnd.openxmlformats-officedocument.theme+xml"/>
  <Override PartName="/ppt/theme/theme1.xml" ContentType="application/vnd.openxmlformats-officedocument.theme+xml"/>
  <Override PartName="/ppt/_rels/presentation.xml.rels" ContentType="application/vnd.openxmlformats-package.relationships+xml"/>
  <Override PartName="/ppt/media/image87.png" ContentType="image/png"/>
  <Override PartName="/ppt/media/image86.png" ContentType="image/png"/>
  <Override PartName="/ppt/media/image85.png" ContentType="image/png"/>
  <Override PartName="/ppt/media/image84.png" ContentType="image/png"/>
  <Override PartName="/ppt/media/image81.png" ContentType="image/png"/>
  <Override PartName="/ppt/media/image80.png" ContentType="image/png"/>
  <Override PartName="/ppt/media/image78.png" ContentType="image/png"/>
  <Override PartName="/ppt/media/image77.png" ContentType="image/png"/>
  <Override PartName="/ppt/media/image76.png" ContentType="image/png"/>
  <Override PartName="/ppt/media/image75.png" ContentType="image/png"/>
  <Override PartName="/ppt/media/image74.png" ContentType="image/png"/>
  <Override PartName="/ppt/media/image73.png" ContentType="image/png"/>
  <Override PartName="/ppt/media/image72.png" ContentType="image/png"/>
  <Override PartName="/ppt/media/image71.png" ContentType="image/png"/>
  <Override PartName="/ppt/media/image70.png" ContentType="image/png"/>
  <Override PartName="/ppt/media/image68.png" ContentType="image/png"/>
  <Override PartName="/ppt/media/image67.png" ContentType="image/png"/>
  <Override PartName="/ppt/media/image66.png" ContentType="image/png"/>
  <Override PartName="/ppt/media/image65.png" ContentType="image/png"/>
  <Override PartName="/ppt/media/image64.png" ContentType="image/png"/>
  <Override PartName="/ppt/media/image63.png" ContentType="image/png"/>
  <Override PartName="/ppt/media/image62.png" ContentType="image/png"/>
  <Override PartName="/ppt/media/image61.png" ContentType="image/png"/>
  <Override PartName="/ppt/media/image60.png" ContentType="image/png"/>
  <Override PartName="/ppt/media/image54.png" ContentType="image/png"/>
  <Override PartName="/ppt/media/image53.png" ContentType="image/png"/>
  <Override PartName="/ppt/media/image50.png" ContentType="image/png"/>
  <Override PartName="/ppt/media/image49.png" ContentType="image/png"/>
  <Override PartName="/ppt/media/image48.png" ContentType="image/png"/>
  <Override PartName="/ppt/media/image82.jpeg" ContentType="image/jpeg"/>
  <Override PartName="/ppt/media/image47.png" ContentType="image/png"/>
  <Override PartName="/ppt/media/image79.png" ContentType="image/png"/>
  <Override PartName="/ppt/media/image20.png" ContentType="image/png"/>
  <Override PartName="/ppt/media/image55.png" ContentType="image/png"/>
  <Override PartName="/ppt/media/image5.png" ContentType="image/png"/>
  <Override PartName="/ppt/media/image19.png" ContentType="image/png"/>
  <Override PartName="/ppt/media/image18.png" ContentType="image/png"/>
  <Override PartName="/ppt/media/image17.png" ContentType="image/png"/>
  <Override PartName="/ppt/media/image15.png" ContentType="image/png"/>
  <Override PartName="/ppt/media/image14.png" ContentType="image/png"/>
  <Override PartName="/ppt/media/image13.png" ContentType="image/png"/>
  <Override PartName="/ppt/media/image12.png" ContentType="image/png"/>
  <Override PartName="/ppt/media/image11.png" ContentType="image/png"/>
  <Override PartName="/ppt/media/image83.jpeg" ContentType="image/jpeg"/>
  <Override PartName="/ppt/media/image57.png" ContentType="image/png"/>
  <Override PartName="/ppt/media/image7.png" ContentType="image/png"/>
  <Override PartName="/ppt/media/image22.png" ContentType="image/png"/>
  <Override PartName="/ppt/media/image16.png" ContentType="image/png"/>
  <Override PartName="/ppt/media/image3.jpeg" ContentType="image/jpeg"/>
  <Override PartName="/ppt/media/image28.png" ContentType="image/png"/>
  <Override PartName="/ppt/media/image52.png" ContentType="image/png"/>
  <Override PartName="/ppt/media/image2.png" ContentType="image/png"/>
  <Override PartName="/ppt/media/image37.png" ContentType="image/png"/>
  <Override PartName="/ppt/media/image21.png" ContentType="image/png"/>
  <Override PartName="/ppt/media/image56.png" ContentType="image/png"/>
  <Override PartName="/ppt/media/image6.png" ContentType="image/png"/>
  <Override PartName="/ppt/media/image51.png" ContentType="image/png"/>
  <Override PartName="/ppt/media/image1.png" ContentType="image/png"/>
  <Override PartName="/ppt/media/image36.png" ContentType="image/png"/>
  <Override PartName="/ppt/media/image4.jpeg" ContentType="image/jpeg"/>
  <Override PartName="/ppt/media/image38.png" ContentType="image/png"/>
  <Override PartName="/ppt/media/image58.png" ContentType="image/png"/>
  <Override PartName="/ppt/media/image8.png" ContentType="image/png"/>
  <Override PartName="/ppt/media/image23.png" ContentType="image/png"/>
  <Override PartName="/ppt/media/image69.png" ContentType="image/png"/>
  <Override PartName="/ppt/media/image10.png" ContentType="image/png"/>
  <Override PartName="/ppt/media/image59.png" ContentType="image/png"/>
  <Override PartName="/ppt/media/image9.png" ContentType="image/png"/>
  <Override PartName="/ppt/media/image24.png" ContentType="image/png"/>
  <Override PartName="/ppt/media/image25.png" ContentType="image/png"/>
  <Override PartName="/ppt/media/image26.png" ContentType="image/png"/>
  <Override PartName="/ppt/media/image27.png" ContentType="image/png"/>
  <Override PartName="/ppt/media/image29.png" ContentType="image/png"/>
  <Override PartName="/ppt/media/image30.png" ContentType="image/png"/>
  <Override PartName="/ppt/media/image31.png" ContentType="image/png"/>
  <Override PartName="/ppt/media/image32.png" ContentType="image/png"/>
  <Override PartName="/ppt/media/image33.png" ContentType="image/png"/>
  <Override PartName="/ppt/media/image34.png" ContentType="image/png"/>
  <Override PartName="/ppt/media/image35.png" ContentType="image/png"/>
  <Override PartName="/ppt/media/image39.png" ContentType="image/png"/>
  <Override PartName="/ppt/media/image40.png" ContentType="image/png"/>
  <Override PartName="/ppt/media/image41.png" ContentType="image/png"/>
  <Override PartName="/ppt/media/image42.png" ContentType="image/png"/>
  <Override PartName="/ppt/media/image43.png" ContentType="image/png"/>
  <Override PartName="/ppt/media/image44.png" ContentType="image/png"/>
  <Override PartName="/ppt/media/image45.png" ContentType="image/png"/>
  <Override PartName="/ppt/media/image46.png" ContentType="image/png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png"/><Relationship Id="rId3" Type="http://schemas.openxmlformats.org/officeDocument/2006/relationships/image" Target="../media/image3.jpe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0" y="0"/>
            <a:ext cx="9143280" cy="6857280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CustomShape 2"/>
          <p:cNvSpPr/>
          <p:nvPr/>
        </p:nvSpPr>
        <p:spPr>
          <a:xfrm>
            <a:off x="3108240" y="6378480"/>
            <a:ext cx="2926800" cy="3423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" name="PlaceHolder 3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ustomShape 1"/>
          <p:cNvSpPr/>
          <p:nvPr/>
        </p:nvSpPr>
        <p:spPr>
          <a:xfrm>
            <a:off x="0" y="0"/>
            <a:ext cx="9143280" cy="6857280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1" name="CustomShape 2"/>
          <p:cNvSpPr/>
          <p:nvPr/>
        </p:nvSpPr>
        <p:spPr>
          <a:xfrm>
            <a:off x="0" y="0"/>
            <a:ext cx="1046880" cy="6857280"/>
          </a:xfrm>
          <a:prstGeom prst="rect">
            <a:avLst/>
          </a:prstGeom>
          <a:blipFill rotWithShape="0">
            <a:blip r:embed="rId3"/>
            <a:stretch>
              <a:fillRect/>
            </a:stretch>
          </a:blip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2" name="CustomShape 3"/>
          <p:cNvSpPr/>
          <p:nvPr/>
        </p:nvSpPr>
        <p:spPr>
          <a:xfrm>
            <a:off x="3108240" y="6378480"/>
            <a:ext cx="2926800" cy="3423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3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38.png"/><Relationship Id="rId2" Type="http://schemas.openxmlformats.org/officeDocument/2006/relationships/image" Target="../media/image39.png"/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42.png"/><Relationship Id="rId2" Type="http://schemas.openxmlformats.org/officeDocument/2006/relationships/image" Target="../media/image43.png"/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5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46.png"/><Relationship Id="rId2" Type="http://schemas.openxmlformats.org/officeDocument/2006/relationships/image" Target="../media/image47.png"/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5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50.png"/><Relationship Id="rId2" Type="http://schemas.openxmlformats.org/officeDocument/2006/relationships/image" Target="../media/image51.png"/><Relationship Id="rId3" Type="http://schemas.openxmlformats.org/officeDocument/2006/relationships/image" Target="../media/image52.png"/><Relationship Id="rId4" Type="http://schemas.openxmlformats.org/officeDocument/2006/relationships/image" Target="../media/image53.png"/><Relationship Id="rId5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54.png"/><Relationship Id="rId2" Type="http://schemas.openxmlformats.org/officeDocument/2006/relationships/image" Target="../media/image55.png"/><Relationship Id="rId3" Type="http://schemas.openxmlformats.org/officeDocument/2006/relationships/image" Target="../media/image56.png"/><Relationship Id="rId4" Type="http://schemas.openxmlformats.org/officeDocument/2006/relationships/image" Target="../media/image57.png"/><Relationship Id="rId5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58.png"/><Relationship Id="rId2" Type="http://schemas.openxmlformats.org/officeDocument/2006/relationships/image" Target="../media/image59.png"/><Relationship Id="rId3" Type="http://schemas.openxmlformats.org/officeDocument/2006/relationships/image" Target="../media/image60.png"/><Relationship Id="rId4" Type="http://schemas.openxmlformats.org/officeDocument/2006/relationships/image" Target="../media/image61.png"/><Relationship Id="rId5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62.png"/><Relationship Id="rId2" Type="http://schemas.openxmlformats.org/officeDocument/2006/relationships/image" Target="../media/image63.png"/><Relationship Id="rId3" Type="http://schemas.openxmlformats.org/officeDocument/2006/relationships/image" Target="../media/image64.png"/><Relationship Id="rId4" Type="http://schemas.openxmlformats.org/officeDocument/2006/relationships/image" Target="../media/image65.png"/><Relationship Id="rId5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66.png"/><Relationship Id="rId2" Type="http://schemas.openxmlformats.org/officeDocument/2006/relationships/image" Target="../media/image67.png"/><Relationship Id="rId3" Type="http://schemas.openxmlformats.org/officeDocument/2006/relationships/image" Target="../media/image68.png"/><Relationship Id="rId4" Type="http://schemas.openxmlformats.org/officeDocument/2006/relationships/image" Target="../media/image69.png"/><Relationship Id="rId5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70.png"/><Relationship Id="rId2" Type="http://schemas.openxmlformats.org/officeDocument/2006/relationships/image" Target="../media/image71.png"/><Relationship Id="rId3" Type="http://schemas.openxmlformats.org/officeDocument/2006/relationships/image" Target="../media/image72.png"/><Relationship Id="rId4" Type="http://schemas.openxmlformats.org/officeDocument/2006/relationships/image" Target="../media/image73.png"/><Relationship Id="rId5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74.png"/><Relationship Id="rId2" Type="http://schemas.openxmlformats.org/officeDocument/2006/relationships/image" Target="../media/image75.png"/><Relationship Id="rId3" Type="http://schemas.openxmlformats.org/officeDocument/2006/relationships/image" Target="../media/image76.png"/><Relationship Id="rId4" Type="http://schemas.openxmlformats.org/officeDocument/2006/relationships/image" Target="../media/image77.png"/><Relationship Id="rId5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78.png"/><Relationship Id="rId2" Type="http://schemas.openxmlformats.org/officeDocument/2006/relationships/image" Target="../media/image79.png"/><Relationship Id="rId3" Type="http://schemas.openxmlformats.org/officeDocument/2006/relationships/image" Target="../media/image80.png"/><Relationship Id="rId4" Type="http://schemas.openxmlformats.org/officeDocument/2006/relationships/image" Target="../media/image81.png"/><Relationship Id="rId5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82.jpeg"/><Relationship Id="rId2" Type="http://schemas.openxmlformats.org/officeDocument/2006/relationships/image" Target="../media/image83.jpeg"/><Relationship Id="rId3" Type="http://schemas.openxmlformats.org/officeDocument/2006/relationships/hyperlink" Target="http://rmc55.omsk.obr55.ru/" TargetMode="External"/><Relationship Id="rId4" Type="http://schemas.openxmlformats.org/officeDocument/2006/relationships/image" Target="../media/image84.png"/><Relationship Id="rId5" Type="http://schemas.openxmlformats.org/officeDocument/2006/relationships/image" Target="../media/image85.png"/><Relationship Id="rId6" Type="http://schemas.openxmlformats.org/officeDocument/2006/relationships/image" Target="../media/image86.png"/><Relationship Id="rId7" Type="http://schemas.openxmlformats.org/officeDocument/2006/relationships/image" Target="../media/image87.png"/><Relationship Id="rId8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image" Target="../media/image23.png"/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image" Target="../media/image27.png"/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image" Target="../media/image31.png"/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34.png"/><Relationship Id="rId2" Type="http://schemas.openxmlformats.org/officeDocument/2006/relationships/image" Target="../media/image35.png"/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CustomShape 1"/>
          <p:cNvSpPr/>
          <p:nvPr/>
        </p:nvSpPr>
        <p:spPr>
          <a:xfrm>
            <a:off x="1752480" y="252360"/>
            <a:ext cx="7238160" cy="15562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5840" bIns="0"/>
          <a:p>
            <a:pPr marL="12600" algn="ctr">
              <a:lnSpc>
                <a:spcPct val="100000"/>
              </a:lnSpc>
              <a:spcBef>
                <a:spcPts val="125"/>
              </a:spcBef>
            </a:pPr>
            <a:r>
              <a:rPr b="0" lang="ru-RU" sz="2000" spc="-1" strike="noStrike">
                <a:solidFill>
                  <a:srgbClr val="ffffff"/>
                </a:solidFill>
                <a:latin typeface="Verdana"/>
                <a:ea typeface="DejaVu Sans"/>
              </a:rPr>
              <a:t>Бюджетное учреждение Омской области дополнительного образования «Центр духовно-нравственного воспитания «Исток»  -</a:t>
            </a:r>
            <a:endParaRPr b="0" lang="ru-RU" sz="2000" spc="-1" strike="noStrike">
              <a:latin typeface="Arial"/>
            </a:endParaRPr>
          </a:p>
          <a:p>
            <a:pPr marL="12600" algn="ctr">
              <a:lnSpc>
                <a:spcPct val="100000"/>
              </a:lnSpc>
              <a:spcBef>
                <a:spcPts val="125"/>
              </a:spcBef>
            </a:pPr>
            <a:r>
              <a:rPr b="0" lang="ru-RU" sz="2000" spc="-1" strike="noStrike">
                <a:solidFill>
                  <a:srgbClr val="ffffff"/>
                </a:solidFill>
                <a:latin typeface="Verdana"/>
                <a:ea typeface="DejaVu Sans"/>
              </a:rPr>
              <a:t> </a:t>
            </a:r>
            <a:r>
              <a:rPr b="0" lang="ru-RU" sz="2000" spc="-1" strike="noStrike">
                <a:solidFill>
                  <a:srgbClr val="ffffff"/>
                </a:solidFill>
                <a:latin typeface="Verdana"/>
                <a:ea typeface="DejaVu Sans"/>
              </a:rPr>
              <a:t>Региональный модельный центр дополнительного образования детей Омской области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82" name="CustomShape 2"/>
          <p:cNvSpPr/>
          <p:nvPr/>
        </p:nvSpPr>
        <p:spPr>
          <a:xfrm>
            <a:off x="428760" y="2571840"/>
            <a:ext cx="8228880" cy="30020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6560" bIns="0"/>
          <a:p>
            <a:pPr marL="12600" algn="ctr">
              <a:lnSpc>
                <a:spcPct val="100000"/>
              </a:lnSpc>
              <a:spcBef>
                <a:spcPts val="700"/>
              </a:spcBef>
            </a:pPr>
            <a:r>
              <a:rPr b="1" lang="ru-RU" sz="2800" spc="-1" strike="noStrike">
                <a:solidFill>
                  <a:srgbClr val="ffffff"/>
                </a:solidFill>
                <a:latin typeface="Verdana"/>
                <a:ea typeface="DejaVu Sans"/>
              </a:rPr>
              <a:t>Методические рекомендации по организации дистанционного обучения с помощью модулей «Вебинары», «Занятия» и «Проверочные задания» автоматизированной информационной системы «Навигатор дополнительного образования Омской области»</a:t>
            </a:r>
            <a:endParaRPr b="0" lang="ru-RU" sz="2800" spc="-1" strike="noStrike">
              <a:latin typeface="Arial"/>
            </a:endParaRPr>
          </a:p>
        </p:txBody>
      </p:sp>
      <p:pic>
        <p:nvPicPr>
          <p:cNvPr id="83" name="Picture 3" descr=""/>
          <p:cNvPicPr/>
          <p:nvPr/>
        </p:nvPicPr>
        <p:blipFill>
          <a:blip r:embed="rId1"/>
          <a:stretch/>
        </p:blipFill>
        <p:spPr>
          <a:xfrm>
            <a:off x="304920" y="361800"/>
            <a:ext cx="1347120" cy="1347120"/>
          </a:xfrm>
          <a:prstGeom prst="rect">
            <a:avLst/>
          </a:prstGeom>
          <a:ln w="9360">
            <a:noFill/>
          </a:ln>
        </p:spPr>
      </p:pic>
      <p:sp>
        <p:nvSpPr>
          <p:cNvPr id="84" name="CustomShape 3"/>
          <p:cNvSpPr/>
          <p:nvPr/>
        </p:nvSpPr>
        <p:spPr>
          <a:xfrm>
            <a:off x="3124080" y="6102360"/>
            <a:ext cx="5866560" cy="6422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latin typeface="Verdana"/>
                <a:ea typeface="DejaVu Sans"/>
              </a:rPr>
              <a:t>Воробьев Никита Александрович, 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latin typeface="Verdana"/>
                <a:ea typeface="DejaVu Sans"/>
              </a:rPr>
              <a:t>старший методист РМЦ ДОД Омской области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85" name="Picture 5" descr=""/>
          <p:cNvPicPr/>
          <p:nvPr/>
        </p:nvPicPr>
        <p:blipFill>
          <a:blip r:embed="rId2"/>
          <a:stretch/>
        </p:blipFill>
        <p:spPr>
          <a:xfrm>
            <a:off x="304920" y="357120"/>
            <a:ext cx="1351800" cy="1351800"/>
          </a:xfrm>
          <a:prstGeom prst="rect">
            <a:avLst/>
          </a:prstGeom>
          <a:ln w="936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CustomShape 1"/>
          <p:cNvSpPr/>
          <p:nvPr/>
        </p:nvSpPr>
        <p:spPr>
          <a:xfrm>
            <a:off x="152280" y="1057320"/>
            <a:ext cx="694440" cy="6138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8360" bIns="0"/>
          <a:p>
            <a:pPr marL="12600" indent="85680" algn="ctr">
              <a:lnSpc>
                <a:spcPct val="98000"/>
              </a:lnSpc>
              <a:spcBef>
                <a:spcPts val="150"/>
              </a:spcBef>
            </a:pPr>
            <a:r>
              <a:rPr b="1" lang="ru-RU" sz="1000" spc="-1" strike="noStrike">
                <a:solidFill>
                  <a:srgbClr val="ffffff"/>
                </a:solidFill>
                <a:latin typeface="Verdana"/>
                <a:ea typeface="DejaVu Sans"/>
              </a:rPr>
              <a:t>РМЦ ДОД Омской области</a:t>
            </a:r>
            <a:endParaRPr b="0" lang="ru-RU" sz="1000" spc="-1" strike="noStrike">
              <a:latin typeface="Arial"/>
            </a:endParaRPr>
          </a:p>
        </p:txBody>
      </p:sp>
      <p:sp>
        <p:nvSpPr>
          <p:cNvPr id="184" name="CustomShape 2"/>
          <p:cNvSpPr/>
          <p:nvPr/>
        </p:nvSpPr>
        <p:spPr>
          <a:xfrm>
            <a:off x="387360" y="6408720"/>
            <a:ext cx="297720" cy="1958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/>
          <a:p>
            <a:pPr marL="38160" algn="ctr">
              <a:lnSpc>
                <a:spcPct val="100000"/>
              </a:lnSpc>
              <a:spcBef>
                <a:spcPts val="99"/>
              </a:spcBef>
            </a:pPr>
            <a:r>
              <a:rPr b="0" lang="ru-RU" sz="1200" spc="-1" strike="noStrike">
                <a:solidFill>
                  <a:srgbClr val="ffffff"/>
                </a:solidFill>
                <a:latin typeface="Verdana"/>
                <a:ea typeface="DejaVu Sans"/>
              </a:rPr>
              <a:t>10</a:t>
            </a:r>
            <a:endParaRPr b="0" lang="ru-RU" sz="1200" spc="-1" strike="noStrike">
              <a:latin typeface="Arial"/>
            </a:endParaRPr>
          </a:p>
        </p:txBody>
      </p:sp>
      <p:pic>
        <p:nvPicPr>
          <p:cNvPr id="185" name="Picture 3" descr=""/>
          <p:cNvPicPr/>
          <p:nvPr/>
        </p:nvPicPr>
        <p:blipFill>
          <a:blip r:embed="rId1"/>
          <a:stretch/>
        </p:blipFill>
        <p:spPr>
          <a:xfrm>
            <a:off x="76320" y="76320"/>
            <a:ext cx="913680" cy="913680"/>
          </a:xfrm>
          <a:prstGeom prst="rect">
            <a:avLst/>
          </a:prstGeom>
          <a:ln w="9360">
            <a:noFill/>
          </a:ln>
        </p:spPr>
      </p:pic>
      <p:grpSp>
        <p:nvGrpSpPr>
          <p:cNvPr id="186" name="Group 3"/>
          <p:cNvGrpSpPr/>
          <p:nvPr/>
        </p:nvGrpSpPr>
        <p:grpSpPr>
          <a:xfrm>
            <a:off x="1079640" y="6464160"/>
            <a:ext cx="8036640" cy="416880"/>
            <a:chOff x="1079640" y="6464160"/>
            <a:chExt cx="8036640" cy="416880"/>
          </a:xfrm>
        </p:grpSpPr>
        <p:pic>
          <p:nvPicPr>
            <p:cNvPr id="187" name="Picture 8" descr=""/>
            <p:cNvPicPr/>
            <p:nvPr/>
          </p:nvPicPr>
          <p:blipFill>
            <a:blip r:embed="rId2"/>
            <a:stretch/>
          </p:blipFill>
          <p:spPr>
            <a:xfrm>
              <a:off x="1079640" y="6464160"/>
              <a:ext cx="8036640" cy="416880"/>
            </a:xfrm>
            <a:prstGeom prst="rect">
              <a:avLst/>
            </a:prstGeom>
            <a:ln w="9360">
              <a:noFill/>
            </a:ln>
          </p:spPr>
        </p:pic>
        <p:sp>
          <p:nvSpPr>
            <p:cNvPr id="188" name="CustomShape 4"/>
            <p:cNvSpPr/>
            <p:nvPr/>
          </p:nvSpPr>
          <p:spPr>
            <a:xfrm>
              <a:off x="1143000" y="6505560"/>
              <a:ext cx="7922520" cy="275400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/>
            <a:p>
              <a:pPr algn="ctr">
                <a:lnSpc>
                  <a:spcPct val="100000"/>
                </a:lnSpc>
              </a:pPr>
              <a:r>
                <a:rPr b="0" lang="ru-RU" sz="1200" spc="-1" strike="noStrike">
                  <a:solidFill>
                    <a:srgbClr val="ffffff"/>
                  </a:solidFill>
                  <a:latin typeface="Verdana"/>
                  <a:ea typeface="DejaVu Sans"/>
                </a:rPr>
                <a:t>Воробьев Никита Александрович, старший методист РМЦ ДОД Омской области</a:t>
              </a:r>
              <a:endParaRPr b="0" lang="ru-RU" sz="1200" spc="-1" strike="noStrike">
                <a:latin typeface="Arial"/>
              </a:endParaRPr>
            </a:p>
          </p:txBody>
        </p:sp>
      </p:grpSp>
      <p:sp>
        <p:nvSpPr>
          <p:cNvPr id="189" name="CustomShape 5"/>
          <p:cNvSpPr/>
          <p:nvPr/>
        </p:nvSpPr>
        <p:spPr>
          <a:xfrm>
            <a:off x="1143000" y="1025640"/>
            <a:ext cx="7695360" cy="6422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</p:txBody>
      </p:sp>
      <p:pic>
        <p:nvPicPr>
          <p:cNvPr id="190" name="Picture 11" descr=""/>
          <p:cNvPicPr/>
          <p:nvPr/>
        </p:nvPicPr>
        <p:blipFill>
          <a:blip r:embed="rId3"/>
          <a:stretch/>
        </p:blipFill>
        <p:spPr>
          <a:xfrm>
            <a:off x="1944720" y="3538440"/>
            <a:ext cx="6190560" cy="2867760"/>
          </a:xfrm>
          <a:prstGeom prst="rect">
            <a:avLst/>
          </a:prstGeom>
          <a:ln w="9360">
            <a:noFill/>
          </a:ln>
        </p:spPr>
      </p:pic>
      <p:sp>
        <p:nvSpPr>
          <p:cNvPr id="191" name="CustomShape 6"/>
          <p:cNvSpPr/>
          <p:nvPr/>
        </p:nvSpPr>
        <p:spPr>
          <a:xfrm>
            <a:off x="1224000" y="863640"/>
            <a:ext cx="7703280" cy="33822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В ходе вебинара вы можете воспользоваться следующими возможностями: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4. Включить/выключить камеру.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5. Включить/выключить микрофон.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6. Включить демонстрацию рабочего стола компьютера для использования в ходя занятия презентации.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7. Заблокировать чат.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По окончанию вебинара необходимо нажать кнопку «Закончить урок». Вебинар  считается завершённым. 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</p:txBody>
      </p:sp>
      <p:grpSp>
        <p:nvGrpSpPr>
          <p:cNvPr id="192" name="Group 7"/>
          <p:cNvGrpSpPr/>
          <p:nvPr/>
        </p:nvGrpSpPr>
        <p:grpSpPr>
          <a:xfrm>
            <a:off x="1080000" y="51120"/>
            <a:ext cx="8036640" cy="772560"/>
            <a:chOff x="1080000" y="51120"/>
            <a:chExt cx="8036640" cy="772560"/>
          </a:xfrm>
        </p:grpSpPr>
        <p:pic>
          <p:nvPicPr>
            <p:cNvPr id="193" name="Picture 5" descr=""/>
            <p:cNvPicPr/>
            <p:nvPr/>
          </p:nvPicPr>
          <p:blipFill>
            <a:blip r:embed="rId4"/>
            <a:stretch/>
          </p:blipFill>
          <p:spPr>
            <a:xfrm>
              <a:off x="1080000" y="51120"/>
              <a:ext cx="8036640" cy="772560"/>
            </a:xfrm>
            <a:prstGeom prst="rect">
              <a:avLst/>
            </a:prstGeom>
            <a:ln w="9360">
              <a:noFill/>
            </a:ln>
          </p:spPr>
        </p:pic>
        <p:sp>
          <p:nvSpPr>
            <p:cNvPr id="194" name="CustomShape 8"/>
            <p:cNvSpPr/>
            <p:nvPr/>
          </p:nvSpPr>
          <p:spPr>
            <a:xfrm>
              <a:off x="1143360" y="100440"/>
              <a:ext cx="7922520" cy="489600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/>
            <a:p>
              <a:pPr algn="ctr">
                <a:lnSpc>
                  <a:spcPct val="100000"/>
                </a:lnSpc>
              </a:pPr>
              <a:r>
                <a:rPr b="1" lang="ru-RU" sz="1300" spc="-1" strike="noStrike">
                  <a:solidFill>
                    <a:srgbClr val="ffffff"/>
                  </a:solidFill>
                  <a:latin typeface="Verdana"/>
                  <a:ea typeface="DejaVu Sans"/>
                </a:rPr>
                <a:t>Методические рекомендации по организации дистанционного </a:t>
              </a:r>
              <a:endParaRPr b="0" lang="ru-RU" sz="13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b="1" lang="ru-RU" sz="1300" spc="-1" strike="noStrike">
                  <a:solidFill>
                    <a:srgbClr val="ffffff"/>
                  </a:solidFill>
                  <a:latin typeface="Verdana"/>
                  <a:ea typeface="DejaVu Sans"/>
                </a:rPr>
                <a:t>обучения с помощью  АИС «Навигатор»</a:t>
              </a:r>
              <a:endParaRPr b="0" lang="ru-RU" sz="1300" spc="-1" strike="noStrike"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9" dur="indefinite" restart="never" nodeType="tmRoot">
          <p:childTnLst>
            <p:seq>
              <p:cTn id="2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CustomShape 1"/>
          <p:cNvSpPr/>
          <p:nvPr/>
        </p:nvSpPr>
        <p:spPr>
          <a:xfrm>
            <a:off x="152280" y="1057320"/>
            <a:ext cx="694440" cy="6138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8360" bIns="0"/>
          <a:p>
            <a:pPr marL="12600" indent="85680" algn="ctr">
              <a:lnSpc>
                <a:spcPct val="98000"/>
              </a:lnSpc>
              <a:spcBef>
                <a:spcPts val="150"/>
              </a:spcBef>
            </a:pPr>
            <a:r>
              <a:rPr b="1" lang="ru-RU" sz="1000" spc="-1" strike="noStrike">
                <a:solidFill>
                  <a:srgbClr val="ffffff"/>
                </a:solidFill>
                <a:latin typeface="Verdana"/>
                <a:ea typeface="DejaVu Sans"/>
              </a:rPr>
              <a:t>РМЦ ДОД Омской области</a:t>
            </a:r>
            <a:endParaRPr b="0" lang="ru-RU" sz="1000" spc="-1" strike="noStrike">
              <a:latin typeface="Arial"/>
            </a:endParaRPr>
          </a:p>
        </p:txBody>
      </p:sp>
      <p:sp>
        <p:nvSpPr>
          <p:cNvPr id="196" name="CustomShape 2"/>
          <p:cNvSpPr/>
          <p:nvPr/>
        </p:nvSpPr>
        <p:spPr>
          <a:xfrm>
            <a:off x="387360" y="6408720"/>
            <a:ext cx="297720" cy="1958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/>
          <a:p>
            <a:pPr marL="38160" algn="ctr">
              <a:lnSpc>
                <a:spcPct val="100000"/>
              </a:lnSpc>
              <a:spcBef>
                <a:spcPts val="99"/>
              </a:spcBef>
            </a:pPr>
            <a:r>
              <a:rPr b="0" lang="ru-RU" sz="1200" spc="-1" strike="noStrike">
                <a:solidFill>
                  <a:srgbClr val="ffffff"/>
                </a:solidFill>
                <a:latin typeface="Verdana"/>
                <a:ea typeface="DejaVu Sans"/>
              </a:rPr>
              <a:t>11</a:t>
            </a:r>
            <a:endParaRPr b="0" lang="ru-RU" sz="1200" spc="-1" strike="noStrike">
              <a:latin typeface="Arial"/>
            </a:endParaRPr>
          </a:p>
        </p:txBody>
      </p:sp>
      <p:pic>
        <p:nvPicPr>
          <p:cNvPr id="197" name="Picture 3" descr=""/>
          <p:cNvPicPr/>
          <p:nvPr/>
        </p:nvPicPr>
        <p:blipFill>
          <a:blip r:embed="rId1"/>
          <a:stretch/>
        </p:blipFill>
        <p:spPr>
          <a:xfrm>
            <a:off x="76320" y="76320"/>
            <a:ext cx="913680" cy="913680"/>
          </a:xfrm>
          <a:prstGeom prst="rect">
            <a:avLst/>
          </a:prstGeom>
          <a:ln w="9360">
            <a:noFill/>
          </a:ln>
        </p:spPr>
      </p:pic>
      <p:grpSp>
        <p:nvGrpSpPr>
          <p:cNvPr id="198" name="Group 3"/>
          <p:cNvGrpSpPr/>
          <p:nvPr/>
        </p:nvGrpSpPr>
        <p:grpSpPr>
          <a:xfrm>
            <a:off x="1079640" y="6464160"/>
            <a:ext cx="8036640" cy="416880"/>
            <a:chOff x="1079640" y="6464160"/>
            <a:chExt cx="8036640" cy="416880"/>
          </a:xfrm>
        </p:grpSpPr>
        <p:pic>
          <p:nvPicPr>
            <p:cNvPr id="199" name="Picture 8" descr=""/>
            <p:cNvPicPr/>
            <p:nvPr/>
          </p:nvPicPr>
          <p:blipFill>
            <a:blip r:embed="rId2"/>
            <a:stretch/>
          </p:blipFill>
          <p:spPr>
            <a:xfrm>
              <a:off x="1079640" y="6464160"/>
              <a:ext cx="8036640" cy="416880"/>
            </a:xfrm>
            <a:prstGeom prst="rect">
              <a:avLst/>
            </a:prstGeom>
            <a:ln w="9360">
              <a:noFill/>
            </a:ln>
          </p:spPr>
        </p:pic>
        <p:sp>
          <p:nvSpPr>
            <p:cNvPr id="200" name="CustomShape 4"/>
            <p:cNvSpPr/>
            <p:nvPr/>
          </p:nvSpPr>
          <p:spPr>
            <a:xfrm>
              <a:off x="1143000" y="6505560"/>
              <a:ext cx="7922520" cy="275400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/>
            <a:p>
              <a:pPr algn="ctr">
                <a:lnSpc>
                  <a:spcPct val="100000"/>
                </a:lnSpc>
              </a:pPr>
              <a:r>
                <a:rPr b="0" lang="ru-RU" sz="1200" spc="-1" strike="noStrike">
                  <a:solidFill>
                    <a:srgbClr val="ffffff"/>
                  </a:solidFill>
                  <a:latin typeface="Verdana"/>
                  <a:ea typeface="DejaVu Sans"/>
                </a:rPr>
                <a:t>Воробьев Никита Александрович, старший методист РМЦ ДОД Омской области</a:t>
              </a:r>
              <a:endParaRPr b="0" lang="ru-RU" sz="1200" spc="-1" strike="noStrike">
                <a:latin typeface="Arial"/>
              </a:endParaRPr>
            </a:p>
          </p:txBody>
        </p:sp>
      </p:grpSp>
      <p:sp>
        <p:nvSpPr>
          <p:cNvPr id="201" name="CustomShape 5"/>
          <p:cNvSpPr/>
          <p:nvPr/>
        </p:nvSpPr>
        <p:spPr>
          <a:xfrm>
            <a:off x="1143000" y="1025640"/>
            <a:ext cx="7695360" cy="6422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</p:txBody>
      </p:sp>
      <p:pic>
        <p:nvPicPr>
          <p:cNvPr id="202" name="Рисунок 13" descr=""/>
          <p:cNvPicPr/>
          <p:nvPr/>
        </p:nvPicPr>
        <p:blipFill>
          <a:blip r:embed="rId3"/>
          <a:stretch/>
        </p:blipFill>
        <p:spPr>
          <a:xfrm>
            <a:off x="1857240" y="2143080"/>
            <a:ext cx="6626160" cy="3561840"/>
          </a:xfrm>
          <a:prstGeom prst="rect">
            <a:avLst/>
          </a:prstGeom>
          <a:ln>
            <a:noFill/>
          </a:ln>
        </p:spPr>
      </p:pic>
      <p:sp>
        <p:nvSpPr>
          <p:cNvPr id="203" name="CustomShape 6"/>
          <p:cNvSpPr/>
          <p:nvPr/>
        </p:nvSpPr>
        <p:spPr>
          <a:xfrm>
            <a:off x="1240920" y="1318680"/>
            <a:ext cx="7714440" cy="638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Чтобы запланировать проведение теоретического занятия, нажмите на команду </a:t>
            </a:r>
            <a:r>
              <a:rPr b="1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«Добавить занятие». </a:t>
            </a:r>
            <a:endParaRPr b="0" lang="ru-RU" sz="1800" spc="-1" strike="noStrike">
              <a:latin typeface="Arial"/>
            </a:endParaRPr>
          </a:p>
        </p:txBody>
      </p:sp>
      <p:grpSp>
        <p:nvGrpSpPr>
          <p:cNvPr id="204" name="Group 7"/>
          <p:cNvGrpSpPr/>
          <p:nvPr/>
        </p:nvGrpSpPr>
        <p:grpSpPr>
          <a:xfrm>
            <a:off x="1080000" y="51120"/>
            <a:ext cx="8036640" cy="772560"/>
            <a:chOff x="1080000" y="51120"/>
            <a:chExt cx="8036640" cy="772560"/>
          </a:xfrm>
        </p:grpSpPr>
        <p:pic>
          <p:nvPicPr>
            <p:cNvPr id="205" name="Picture 5" descr=""/>
            <p:cNvPicPr/>
            <p:nvPr/>
          </p:nvPicPr>
          <p:blipFill>
            <a:blip r:embed="rId4"/>
            <a:stretch/>
          </p:blipFill>
          <p:spPr>
            <a:xfrm>
              <a:off x="1080000" y="51120"/>
              <a:ext cx="8036640" cy="772560"/>
            </a:xfrm>
            <a:prstGeom prst="rect">
              <a:avLst/>
            </a:prstGeom>
            <a:ln w="9360">
              <a:noFill/>
            </a:ln>
          </p:spPr>
        </p:pic>
        <p:sp>
          <p:nvSpPr>
            <p:cNvPr id="206" name="CustomShape 8"/>
            <p:cNvSpPr/>
            <p:nvPr/>
          </p:nvSpPr>
          <p:spPr>
            <a:xfrm>
              <a:off x="1143360" y="100440"/>
              <a:ext cx="7922520" cy="489600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/>
            <a:p>
              <a:pPr algn="ctr">
                <a:lnSpc>
                  <a:spcPct val="100000"/>
                </a:lnSpc>
              </a:pPr>
              <a:r>
                <a:rPr b="1" lang="ru-RU" sz="1300" spc="-1" strike="noStrike">
                  <a:solidFill>
                    <a:srgbClr val="ffffff"/>
                  </a:solidFill>
                  <a:latin typeface="Verdana"/>
                  <a:ea typeface="DejaVu Sans"/>
                </a:rPr>
                <a:t>Методические рекомендации по организации дистанционного </a:t>
              </a:r>
              <a:endParaRPr b="0" lang="ru-RU" sz="13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b="1" lang="ru-RU" sz="1300" spc="-1" strike="noStrike">
                  <a:solidFill>
                    <a:srgbClr val="ffffff"/>
                  </a:solidFill>
                  <a:latin typeface="Verdana"/>
                  <a:ea typeface="DejaVu Sans"/>
                </a:rPr>
                <a:t>обучения с помощью  АИС «Навигатор»</a:t>
              </a:r>
              <a:endParaRPr b="0" lang="ru-RU" sz="1300" spc="-1" strike="noStrike">
                <a:latin typeface="Arial"/>
              </a:endParaRPr>
            </a:p>
          </p:txBody>
        </p:sp>
      </p:grpSp>
      <p:sp>
        <p:nvSpPr>
          <p:cNvPr id="207" name="CustomShape 9"/>
          <p:cNvSpPr/>
          <p:nvPr/>
        </p:nvSpPr>
        <p:spPr>
          <a:xfrm>
            <a:off x="2254320" y="874440"/>
            <a:ext cx="547272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ff0000"/>
                </a:solidFill>
                <a:latin typeface="Arial"/>
                <a:ea typeface="DejaVu Sans"/>
              </a:rPr>
              <a:t>Алгоритм действий для создания занятия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1" dur="indefinite" restart="never" nodeType="tmRoot">
          <p:childTnLst>
            <p:seq>
              <p:cTn id="2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CustomShape 1"/>
          <p:cNvSpPr/>
          <p:nvPr/>
        </p:nvSpPr>
        <p:spPr>
          <a:xfrm>
            <a:off x="152280" y="1057320"/>
            <a:ext cx="694440" cy="6138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8360" bIns="0"/>
          <a:p>
            <a:pPr marL="12600" indent="85680" algn="ctr">
              <a:lnSpc>
                <a:spcPct val="98000"/>
              </a:lnSpc>
              <a:spcBef>
                <a:spcPts val="150"/>
              </a:spcBef>
            </a:pPr>
            <a:r>
              <a:rPr b="1" lang="ru-RU" sz="1000" spc="-1" strike="noStrike">
                <a:solidFill>
                  <a:srgbClr val="ffffff"/>
                </a:solidFill>
                <a:latin typeface="Verdana"/>
                <a:ea typeface="DejaVu Sans"/>
              </a:rPr>
              <a:t>РМЦ ДОД Омской области</a:t>
            </a:r>
            <a:endParaRPr b="0" lang="ru-RU" sz="1000" spc="-1" strike="noStrike">
              <a:latin typeface="Arial"/>
            </a:endParaRPr>
          </a:p>
        </p:txBody>
      </p:sp>
      <p:sp>
        <p:nvSpPr>
          <p:cNvPr id="209" name="CustomShape 2"/>
          <p:cNvSpPr/>
          <p:nvPr/>
        </p:nvSpPr>
        <p:spPr>
          <a:xfrm>
            <a:off x="387360" y="6408720"/>
            <a:ext cx="297720" cy="1958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/>
          <a:p>
            <a:pPr marL="38160" algn="ctr">
              <a:lnSpc>
                <a:spcPct val="100000"/>
              </a:lnSpc>
              <a:spcBef>
                <a:spcPts val="99"/>
              </a:spcBef>
            </a:pPr>
            <a:r>
              <a:rPr b="0" lang="ru-RU" sz="1200" spc="-1" strike="noStrike">
                <a:solidFill>
                  <a:srgbClr val="ffffff"/>
                </a:solidFill>
                <a:latin typeface="Verdana"/>
                <a:ea typeface="DejaVu Sans"/>
              </a:rPr>
              <a:t>12</a:t>
            </a:r>
            <a:endParaRPr b="0" lang="ru-RU" sz="1200" spc="-1" strike="noStrike">
              <a:latin typeface="Arial"/>
            </a:endParaRPr>
          </a:p>
        </p:txBody>
      </p:sp>
      <p:pic>
        <p:nvPicPr>
          <p:cNvPr id="210" name="Picture 3" descr=""/>
          <p:cNvPicPr/>
          <p:nvPr/>
        </p:nvPicPr>
        <p:blipFill>
          <a:blip r:embed="rId1"/>
          <a:stretch/>
        </p:blipFill>
        <p:spPr>
          <a:xfrm>
            <a:off x="76320" y="76320"/>
            <a:ext cx="913680" cy="913680"/>
          </a:xfrm>
          <a:prstGeom prst="rect">
            <a:avLst/>
          </a:prstGeom>
          <a:ln w="9360">
            <a:noFill/>
          </a:ln>
        </p:spPr>
      </p:pic>
      <p:grpSp>
        <p:nvGrpSpPr>
          <p:cNvPr id="211" name="Group 3"/>
          <p:cNvGrpSpPr/>
          <p:nvPr/>
        </p:nvGrpSpPr>
        <p:grpSpPr>
          <a:xfrm>
            <a:off x="1079640" y="6464160"/>
            <a:ext cx="8036640" cy="416880"/>
            <a:chOff x="1079640" y="6464160"/>
            <a:chExt cx="8036640" cy="416880"/>
          </a:xfrm>
        </p:grpSpPr>
        <p:pic>
          <p:nvPicPr>
            <p:cNvPr id="212" name="Picture 8" descr=""/>
            <p:cNvPicPr/>
            <p:nvPr/>
          </p:nvPicPr>
          <p:blipFill>
            <a:blip r:embed="rId2"/>
            <a:stretch/>
          </p:blipFill>
          <p:spPr>
            <a:xfrm>
              <a:off x="1079640" y="6464160"/>
              <a:ext cx="8036640" cy="416880"/>
            </a:xfrm>
            <a:prstGeom prst="rect">
              <a:avLst/>
            </a:prstGeom>
            <a:ln w="9360">
              <a:noFill/>
            </a:ln>
          </p:spPr>
        </p:pic>
        <p:sp>
          <p:nvSpPr>
            <p:cNvPr id="213" name="CustomShape 4"/>
            <p:cNvSpPr/>
            <p:nvPr/>
          </p:nvSpPr>
          <p:spPr>
            <a:xfrm>
              <a:off x="1143000" y="6505560"/>
              <a:ext cx="7922520" cy="275400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/>
            <a:p>
              <a:pPr algn="ctr">
                <a:lnSpc>
                  <a:spcPct val="100000"/>
                </a:lnSpc>
              </a:pPr>
              <a:r>
                <a:rPr b="0" lang="ru-RU" sz="1200" spc="-1" strike="noStrike">
                  <a:solidFill>
                    <a:srgbClr val="ffffff"/>
                  </a:solidFill>
                  <a:latin typeface="Verdana"/>
                  <a:ea typeface="DejaVu Sans"/>
                </a:rPr>
                <a:t>Воробьев Никита Александрович, старший методист РМЦ ДОД Омской области</a:t>
              </a:r>
              <a:endParaRPr b="0" lang="ru-RU" sz="1200" spc="-1" strike="noStrike">
                <a:latin typeface="Arial"/>
              </a:endParaRPr>
            </a:p>
          </p:txBody>
        </p:sp>
      </p:grpSp>
      <p:sp>
        <p:nvSpPr>
          <p:cNvPr id="214" name="CustomShape 5"/>
          <p:cNvSpPr/>
          <p:nvPr/>
        </p:nvSpPr>
        <p:spPr>
          <a:xfrm>
            <a:off x="1143000" y="1025640"/>
            <a:ext cx="7695360" cy="6422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</p:txBody>
      </p:sp>
      <p:pic>
        <p:nvPicPr>
          <p:cNvPr id="215" name="Рисунок 11" descr=""/>
          <p:cNvPicPr/>
          <p:nvPr/>
        </p:nvPicPr>
        <p:blipFill>
          <a:blip r:embed="rId3"/>
          <a:stretch/>
        </p:blipFill>
        <p:spPr>
          <a:xfrm>
            <a:off x="2428920" y="2857320"/>
            <a:ext cx="5777280" cy="3548880"/>
          </a:xfrm>
          <a:prstGeom prst="rect">
            <a:avLst/>
          </a:prstGeom>
          <a:ln>
            <a:noFill/>
          </a:ln>
        </p:spPr>
      </p:pic>
      <p:sp>
        <p:nvSpPr>
          <p:cNvPr id="216" name="CustomShape 6"/>
          <p:cNvSpPr/>
          <p:nvPr/>
        </p:nvSpPr>
        <p:spPr>
          <a:xfrm>
            <a:off x="1214280" y="857160"/>
            <a:ext cx="7714440" cy="2010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В открывшемся окне внесите всю необходимую информацию о занятии:</a:t>
            </a:r>
            <a:endParaRPr b="0" lang="ru-RU" sz="18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Times New Roman"/>
              <a:buAutoNum type="arabicPeriod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Тема занятия.</a:t>
            </a:r>
            <a:endParaRPr b="0" lang="ru-RU" sz="18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Times New Roman"/>
              <a:buAutoNum type="arabicPeriod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Краткое описание занятия.</a:t>
            </a:r>
            <a:endParaRPr b="0" lang="ru-RU" sz="18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Times New Roman"/>
              <a:buAutoNum type="arabicPeriod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Подробное описание занятия.</a:t>
            </a:r>
            <a:endParaRPr b="0" lang="ru-RU" sz="18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Times New Roman"/>
              <a:buAutoNum type="arabicPeriod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Срок, до которого обучающимся необходимо ознакомиться с материалом.</a:t>
            </a:r>
            <a:endParaRPr b="0" lang="ru-RU" sz="1800" spc="-1" strike="noStrike">
              <a:latin typeface="Arial"/>
            </a:endParaRPr>
          </a:p>
        </p:txBody>
      </p:sp>
      <p:grpSp>
        <p:nvGrpSpPr>
          <p:cNvPr id="217" name="Group 7"/>
          <p:cNvGrpSpPr/>
          <p:nvPr/>
        </p:nvGrpSpPr>
        <p:grpSpPr>
          <a:xfrm>
            <a:off x="1080000" y="51120"/>
            <a:ext cx="8036640" cy="772560"/>
            <a:chOff x="1080000" y="51120"/>
            <a:chExt cx="8036640" cy="772560"/>
          </a:xfrm>
        </p:grpSpPr>
        <p:pic>
          <p:nvPicPr>
            <p:cNvPr id="218" name="Picture 5" descr=""/>
            <p:cNvPicPr/>
            <p:nvPr/>
          </p:nvPicPr>
          <p:blipFill>
            <a:blip r:embed="rId4"/>
            <a:stretch/>
          </p:blipFill>
          <p:spPr>
            <a:xfrm>
              <a:off x="1080000" y="51120"/>
              <a:ext cx="8036640" cy="772560"/>
            </a:xfrm>
            <a:prstGeom prst="rect">
              <a:avLst/>
            </a:prstGeom>
            <a:ln w="9360">
              <a:noFill/>
            </a:ln>
          </p:spPr>
        </p:pic>
        <p:sp>
          <p:nvSpPr>
            <p:cNvPr id="219" name="CustomShape 8"/>
            <p:cNvSpPr/>
            <p:nvPr/>
          </p:nvSpPr>
          <p:spPr>
            <a:xfrm>
              <a:off x="1143360" y="100440"/>
              <a:ext cx="7922520" cy="489600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/>
            <a:p>
              <a:pPr algn="ctr">
                <a:lnSpc>
                  <a:spcPct val="100000"/>
                </a:lnSpc>
              </a:pPr>
              <a:r>
                <a:rPr b="1" lang="ru-RU" sz="1300" spc="-1" strike="noStrike">
                  <a:solidFill>
                    <a:srgbClr val="ffffff"/>
                  </a:solidFill>
                  <a:latin typeface="Verdana"/>
                  <a:ea typeface="DejaVu Sans"/>
                </a:rPr>
                <a:t>Методические рекомендации по организации дистанционного </a:t>
              </a:r>
              <a:endParaRPr b="0" lang="ru-RU" sz="13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b="1" lang="ru-RU" sz="1300" spc="-1" strike="noStrike">
                  <a:solidFill>
                    <a:srgbClr val="ffffff"/>
                  </a:solidFill>
                  <a:latin typeface="Verdana"/>
                  <a:ea typeface="DejaVu Sans"/>
                </a:rPr>
                <a:t>обучения с помощью  АИС «Навигатор»</a:t>
              </a:r>
              <a:endParaRPr b="0" lang="ru-RU" sz="1300" spc="-1" strike="noStrike"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3" dur="indefinite" restart="never" nodeType="tmRoot">
          <p:childTnLst>
            <p:seq>
              <p:cTn id="2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CustomShape 1"/>
          <p:cNvSpPr/>
          <p:nvPr/>
        </p:nvSpPr>
        <p:spPr>
          <a:xfrm>
            <a:off x="152280" y="1057320"/>
            <a:ext cx="694440" cy="6138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8360" bIns="0"/>
          <a:p>
            <a:pPr marL="12600" indent="85680" algn="ctr">
              <a:lnSpc>
                <a:spcPct val="98000"/>
              </a:lnSpc>
              <a:spcBef>
                <a:spcPts val="150"/>
              </a:spcBef>
            </a:pPr>
            <a:r>
              <a:rPr b="1" lang="ru-RU" sz="1000" spc="-1" strike="noStrike">
                <a:solidFill>
                  <a:srgbClr val="ffffff"/>
                </a:solidFill>
                <a:latin typeface="Verdana"/>
                <a:ea typeface="DejaVu Sans"/>
              </a:rPr>
              <a:t>РМЦ ДОД Омской области</a:t>
            </a:r>
            <a:endParaRPr b="0" lang="ru-RU" sz="1000" spc="-1" strike="noStrike">
              <a:latin typeface="Arial"/>
            </a:endParaRPr>
          </a:p>
        </p:txBody>
      </p:sp>
      <p:sp>
        <p:nvSpPr>
          <p:cNvPr id="221" name="CustomShape 2"/>
          <p:cNvSpPr/>
          <p:nvPr/>
        </p:nvSpPr>
        <p:spPr>
          <a:xfrm>
            <a:off x="387360" y="6408720"/>
            <a:ext cx="297720" cy="1958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/>
          <a:p>
            <a:pPr marL="38160" algn="ctr">
              <a:lnSpc>
                <a:spcPct val="100000"/>
              </a:lnSpc>
              <a:spcBef>
                <a:spcPts val="99"/>
              </a:spcBef>
            </a:pPr>
            <a:r>
              <a:rPr b="0" lang="ru-RU" sz="1200" spc="-1" strike="noStrike">
                <a:solidFill>
                  <a:srgbClr val="ffffff"/>
                </a:solidFill>
                <a:latin typeface="Verdana"/>
                <a:ea typeface="DejaVu Sans"/>
              </a:rPr>
              <a:t>13</a:t>
            </a:r>
            <a:endParaRPr b="0" lang="ru-RU" sz="1200" spc="-1" strike="noStrike">
              <a:latin typeface="Arial"/>
            </a:endParaRPr>
          </a:p>
        </p:txBody>
      </p:sp>
      <p:pic>
        <p:nvPicPr>
          <p:cNvPr id="222" name="Picture 3" descr=""/>
          <p:cNvPicPr/>
          <p:nvPr/>
        </p:nvPicPr>
        <p:blipFill>
          <a:blip r:embed="rId1"/>
          <a:stretch/>
        </p:blipFill>
        <p:spPr>
          <a:xfrm>
            <a:off x="76320" y="76320"/>
            <a:ext cx="913680" cy="913680"/>
          </a:xfrm>
          <a:prstGeom prst="rect">
            <a:avLst/>
          </a:prstGeom>
          <a:ln w="9360">
            <a:noFill/>
          </a:ln>
        </p:spPr>
      </p:pic>
      <p:grpSp>
        <p:nvGrpSpPr>
          <p:cNvPr id="223" name="Group 3"/>
          <p:cNvGrpSpPr/>
          <p:nvPr/>
        </p:nvGrpSpPr>
        <p:grpSpPr>
          <a:xfrm>
            <a:off x="1079640" y="6464160"/>
            <a:ext cx="8036640" cy="416880"/>
            <a:chOff x="1079640" y="6464160"/>
            <a:chExt cx="8036640" cy="416880"/>
          </a:xfrm>
        </p:grpSpPr>
        <p:pic>
          <p:nvPicPr>
            <p:cNvPr id="224" name="Picture 8" descr=""/>
            <p:cNvPicPr/>
            <p:nvPr/>
          </p:nvPicPr>
          <p:blipFill>
            <a:blip r:embed="rId2"/>
            <a:stretch/>
          </p:blipFill>
          <p:spPr>
            <a:xfrm>
              <a:off x="1079640" y="6464160"/>
              <a:ext cx="8036640" cy="416880"/>
            </a:xfrm>
            <a:prstGeom prst="rect">
              <a:avLst/>
            </a:prstGeom>
            <a:ln w="9360">
              <a:noFill/>
            </a:ln>
          </p:spPr>
        </p:pic>
        <p:sp>
          <p:nvSpPr>
            <p:cNvPr id="225" name="CustomShape 4"/>
            <p:cNvSpPr/>
            <p:nvPr/>
          </p:nvSpPr>
          <p:spPr>
            <a:xfrm>
              <a:off x="1143000" y="6505560"/>
              <a:ext cx="7922520" cy="275400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/>
            <a:p>
              <a:pPr algn="ctr">
                <a:lnSpc>
                  <a:spcPct val="100000"/>
                </a:lnSpc>
              </a:pPr>
              <a:r>
                <a:rPr b="0" lang="ru-RU" sz="1200" spc="-1" strike="noStrike">
                  <a:solidFill>
                    <a:srgbClr val="ffffff"/>
                  </a:solidFill>
                  <a:latin typeface="Verdana"/>
                  <a:ea typeface="DejaVu Sans"/>
                </a:rPr>
                <a:t>Воробьев Никита Александрович, старший методист РМЦ ДОД Омской области</a:t>
              </a:r>
              <a:endParaRPr b="0" lang="ru-RU" sz="1200" spc="-1" strike="noStrike">
                <a:latin typeface="Arial"/>
              </a:endParaRPr>
            </a:p>
          </p:txBody>
        </p:sp>
      </p:grpSp>
      <p:sp>
        <p:nvSpPr>
          <p:cNvPr id="226" name="CustomShape 5"/>
          <p:cNvSpPr/>
          <p:nvPr/>
        </p:nvSpPr>
        <p:spPr>
          <a:xfrm>
            <a:off x="1143000" y="1025640"/>
            <a:ext cx="7695360" cy="14652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Откройте вкладку </a:t>
            </a:r>
            <a:r>
              <a:rPr b="1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«Ссылки» </a:t>
            </a: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и добавьте ссылку на сайт, по которой обучающиеся смогут ознакомиться с дополнительным материалом занятия. 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Нажмите кнопку </a:t>
            </a:r>
            <a:r>
              <a:rPr b="1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«Сохранить».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</p:txBody>
      </p:sp>
      <p:pic>
        <p:nvPicPr>
          <p:cNvPr id="227" name="Рисунок 11" descr=""/>
          <p:cNvPicPr/>
          <p:nvPr/>
        </p:nvPicPr>
        <p:blipFill>
          <a:blip r:embed="rId3"/>
          <a:stretch/>
        </p:blipFill>
        <p:spPr>
          <a:xfrm>
            <a:off x="1714320" y="2286000"/>
            <a:ext cx="7119720" cy="4102200"/>
          </a:xfrm>
          <a:prstGeom prst="rect">
            <a:avLst/>
          </a:prstGeom>
          <a:ln>
            <a:noFill/>
          </a:ln>
        </p:spPr>
      </p:pic>
      <p:grpSp>
        <p:nvGrpSpPr>
          <p:cNvPr id="228" name="Group 6"/>
          <p:cNvGrpSpPr/>
          <p:nvPr/>
        </p:nvGrpSpPr>
        <p:grpSpPr>
          <a:xfrm>
            <a:off x="1080000" y="51120"/>
            <a:ext cx="8036640" cy="772560"/>
            <a:chOff x="1080000" y="51120"/>
            <a:chExt cx="8036640" cy="772560"/>
          </a:xfrm>
        </p:grpSpPr>
        <p:pic>
          <p:nvPicPr>
            <p:cNvPr id="229" name="Picture 5" descr=""/>
            <p:cNvPicPr/>
            <p:nvPr/>
          </p:nvPicPr>
          <p:blipFill>
            <a:blip r:embed="rId4"/>
            <a:stretch/>
          </p:blipFill>
          <p:spPr>
            <a:xfrm>
              <a:off x="1080000" y="51120"/>
              <a:ext cx="8036640" cy="772560"/>
            </a:xfrm>
            <a:prstGeom prst="rect">
              <a:avLst/>
            </a:prstGeom>
            <a:ln w="9360">
              <a:noFill/>
            </a:ln>
          </p:spPr>
        </p:pic>
        <p:sp>
          <p:nvSpPr>
            <p:cNvPr id="230" name="CustomShape 7"/>
            <p:cNvSpPr/>
            <p:nvPr/>
          </p:nvSpPr>
          <p:spPr>
            <a:xfrm>
              <a:off x="1143360" y="100440"/>
              <a:ext cx="7922520" cy="489600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/>
            <a:p>
              <a:pPr algn="ctr">
                <a:lnSpc>
                  <a:spcPct val="100000"/>
                </a:lnSpc>
              </a:pPr>
              <a:r>
                <a:rPr b="1" lang="ru-RU" sz="1300" spc="-1" strike="noStrike">
                  <a:solidFill>
                    <a:srgbClr val="ffffff"/>
                  </a:solidFill>
                  <a:latin typeface="Verdana"/>
                  <a:ea typeface="DejaVu Sans"/>
                </a:rPr>
                <a:t>Методические рекомендации по организации дистанционного </a:t>
              </a:r>
              <a:endParaRPr b="0" lang="ru-RU" sz="13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b="1" lang="ru-RU" sz="1300" spc="-1" strike="noStrike">
                  <a:solidFill>
                    <a:srgbClr val="ffffff"/>
                  </a:solidFill>
                  <a:latin typeface="Verdana"/>
                  <a:ea typeface="DejaVu Sans"/>
                </a:rPr>
                <a:t>обучения с помощью  АИС «Навигатор»</a:t>
              </a:r>
              <a:endParaRPr b="0" lang="ru-RU" sz="1300" spc="-1" strike="noStrike"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5" dur="indefinite" restart="never" nodeType="tmRoot">
          <p:childTnLst>
            <p:seq>
              <p:cTn id="2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CustomShape 1"/>
          <p:cNvSpPr/>
          <p:nvPr/>
        </p:nvSpPr>
        <p:spPr>
          <a:xfrm>
            <a:off x="152280" y="1057320"/>
            <a:ext cx="694440" cy="6138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8360" bIns="0"/>
          <a:p>
            <a:pPr marL="12600" indent="85680" algn="ctr">
              <a:lnSpc>
                <a:spcPct val="98000"/>
              </a:lnSpc>
              <a:spcBef>
                <a:spcPts val="150"/>
              </a:spcBef>
            </a:pPr>
            <a:r>
              <a:rPr b="1" lang="ru-RU" sz="1000" spc="-1" strike="noStrike">
                <a:solidFill>
                  <a:srgbClr val="ffffff"/>
                </a:solidFill>
                <a:latin typeface="Verdana"/>
                <a:ea typeface="DejaVu Sans"/>
              </a:rPr>
              <a:t>РМЦ ДОД Омской области</a:t>
            </a:r>
            <a:endParaRPr b="0" lang="ru-RU" sz="1000" spc="-1" strike="noStrike">
              <a:latin typeface="Arial"/>
            </a:endParaRPr>
          </a:p>
        </p:txBody>
      </p:sp>
      <p:sp>
        <p:nvSpPr>
          <p:cNvPr id="232" name="CustomShape 2"/>
          <p:cNvSpPr/>
          <p:nvPr/>
        </p:nvSpPr>
        <p:spPr>
          <a:xfrm>
            <a:off x="387360" y="6408720"/>
            <a:ext cx="297720" cy="1958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/>
          <a:p>
            <a:pPr marL="38160" algn="ctr">
              <a:lnSpc>
                <a:spcPct val="100000"/>
              </a:lnSpc>
              <a:spcBef>
                <a:spcPts val="99"/>
              </a:spcBef>
            </a:pPr>
            <a:r>
              <a:rPr b="0" lang="ru-RU" sz="1200" spc="-1" strike="noStrike">
                <a:solidFill>
                  <a:srgbClr val="ffffff"/>
                </a:solidFill>
                <a:latin typeface="Verdana"/>
                <a:ea typeface="DejaVu Sans"/>
              </a:rPr>
              <a:t>14</a:t>
            </a:r>
            <a:endParaRPr b="0" lang="ru-RU" sz="1200" spc="-1" strike="noStrike">
              <a:latin typeface="Arial"/>
            </a:endParaRPr>
          </a:p>
        </p:txBody>
      </p:sp>
      <p:pic>
        <p:nvPicPr>
          <p:cNvPr id="233" name="Picture 3" descr=""/>
          <p:cNvPicPr/>
          <p:nvPr/>
        </p:nvPicPr>
        <p:blipFill>
          <a:blip r:embed="rId1"/>
          <a:stretch/>
        </p:blipFill>
        <p:spPr>
          <a:xfrm>
            <a:off x="76320" y="76320"/>
            <a:ext cx="913680" cy="913680"/>
          </a:xfrm>
          <a:prstGeom prst="rect">
            <a:avLst/>
          </a:prstGeom>
          <a:ln w="9360">
            <a:noFill/>
          </a:ln>
        </p:spPr>
      </p:pic>
      <p:grpSp>
        <p:nvGrpSpPr>
          <p:cNvPr id="234" name="Group 3"/>
          <p:cNvGrpSpPr/>
          <p:nvPr/>
        </p:nvGrpSpPr>
        <p:grpSpPr>
          <a:xfrm>
            <a:off x="1079640" y="6464160"/>
            <a:ext cx="8036640" cy="416880"/>
            <a:chOff x="1079640" y="6464160"/>
            <a:chExt cx="8036640" cy="416880"/>
          </a:xfrm>
        </p:grpSpPr>
        <p:pic>
          <p:nvPicPr>
            <p:cNvPr id="235" name="Picture 8" descr=""/>
            <p:cNvPicPr/>
            <p:nvPr/>
          </p:nvPicPr>
          <p:blipFill>
            <a:blip r:embed="rId2"/>
            <a:stretch/>
          </p:blipFill>
          <p:spPr>
            <a:xfrm>
              <a:off x="1079640" y="6464160"/>
              <a:ext cx="8036640" cy="416880"/>
            </a:xfrm>
            <a:prstGeom prst="rect">
              <a:avLst/>
            </a:prstGeom>
            <a:ln w="9360">
              <a:noFill/>
            </a:ln>
          </p:spPr>
        </p:pic>
        <p:sp>
          <p:nvSpPr>
            <p:cNvPr id="236" name="CustomShape 4"/>
            <p:cNvSpPr/>
            <p:nvPr/>
          </p:nvSpPr>
          <p:spPr>
            <a:xfrm>
              <a:off x="1143000" y="6505560"/>
              <a:ext cx="7922520" cy="275400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/>
            <a:p>
              <a:pPr algn="ctr">
                <a:lnSpc>
                  <a:spcPct val="100000"/>
                </a:lnSpc>
              </a:pPr>
              <a:r>
                <a:rPr b="0" lang="ru-RU" sz="1200" spc="-1" strike="noStrike">
                  <a:solidFill>
                    <a:srgbClr val="ffffff"/>
                  </a:solidFill>
                  <a:latin typeface="Verdana"/>
                  <a:ea typeface="DejaVu Sans"/>
                </a:rPr>
                <a:t>Воробьев Никита Александрович, старший методист РМЦ ДОД Омской области</a:t>
              </a:r>
              <a:endParaRPr b="0" lang="ru-RU" sz="1200" spc="-1" strike="noStrike">
                <a:latin typeface="Arial"/>
              </a:endParaRPr>
            </a:p>
          </p:txBody>
        </p:sp>
      </p:grpSp>
      <p:sp>
        <p:nvSpPr>
          <p:cNvPr id="237" name="CustomShape 5"/>
          <p:cNvSpPr/>
          <p:nvPr/>
        </p:nvSpPr>
        <p:spPr>
          <a:xfrm>
            <a:off x="1143000" y="1025640"/>
            <a:ext cx="7695360" cy="6422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</p:txBody>
      </p:sp>
      <p:pic>
        <p:nvPicPr>
          <p:cNvPr id="238" name="Рисунок 12" descr=""/>
          <p:cNvPicPr/>
          <p:nvPr/>
        </p:nvPicPr>
        <p:blipFill>
          <a:blip r:embed="rId3"/>
          <a:stretch/>
        </p:blipFill>
        <p:spPr>
          <a:xfrm>
            <a:off x="1928880" y="2428920"/>
            <a:ext cx="6681600" cy="3872520"/>
          </a:xfrm>
          <a:prstGeom prst="rect">
            <a:avLst/>
          </a:prstGeom>
          <a:ln>
            <a:noFill/>
          </a:ln>
        </p:spPr>
      </p:pic>
      <p:sp>
        <p:nvSpPr>
          <p:cNvPr id="239" name="CustomShape 6"/>
          <p:cNvSpPr/>
          <p:nvPr/>
        </p:nvSpPr>
        <p:spPr>
          <a:xfrm>
            <a:off x="1152000" y="823680"/>
            <a:ext cx="7847640" cy="949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Просмотреть созданное занятие можно так же в </a:t>
            </a:r>
            <a:r>
              <a:rPr b="1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«Журнале посещаемости»</a:t>
            </a: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. Нажмите на запланированную дату, выберите в контекстном меню строку </a:t>
            </a:r>
            <a:r>
              <a:rPr b="1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«Занятия»</a:t>
            </a: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, и нажмите на созданное вами занятие в выпадающем списке.</a:t>
            </a:r>
            <a:endParaRPr b="0" lang="ru-RU" sz="1800" spc="-1" strike="noStrike">
              <a:latin typeface="Arial"/>
            </a:endParaRPr>
          </a:p>
        </p:txBody>
      </p:sp>
      <p:grpSp>
        <p:nvGrpSpPr>
          <p:cNvPr id="240" name="Group 7"/>
          <p:cNvGrpSpPr/>
          <p:nvPr/>
        </p:nvGrpSpPr>
        <p:grpSpPr>
          <a:xfrm>
            <a:off x="1080000" y="51120"/>
            <a:ext cx="8036640" cy="772560"/>
            <a:chOff x="1080000" y="51120"/>
            <a:chExt cx="8036640" cy="772560"/>
          </a:xfrm>
        </p:grpSpPr>
        <p:pic>
          <p:nvPicPr>
            <p:cNvPr id="241" name="Picture 5" descr=""/>
            <p:cNvPicPr/>
            <p:nvPr/>
          </p:nvPicPr>
          <p:blipFill>
            <a:blip r:embed="rId4"/>
            <a:stretch/>
          </p:blipFill>
          <p:spPr>
            <a:xfrm>
              <a:off x="1080000" y="51120"/>
              <a:ext cx="8036640" cy="772560"/>
            </a:xfrm>
            <a:prstGeom prst="rect">
              <a:avLst/>
            </a:prstGeom>
            <a:ln w="9360">
              <a:noFill/>
            </a:ln>
          </p:spPr>
        </p:pic>
        <p:sp>
          <p:nvSpPr>
            <p:cNvPr id="242" name="CustomShape 8"/>
            <p:cNvSpPr/>
            <p:nvPr/>
          </p:nvSpPr>
          <p:spPr>
            <a:xfrm>
              <a:off x="1143360" y="100440"/>
              <a:ext cx="7922520" cy="489600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/>
            <a:p>
              <a:pPr algn="ctr">
                <a:lnSpc>
                  <a:spcPct val="100000"/>
                </a:lnSpc>
              </a:pPr>
              <a:r>
                <a:rPr b="1" lang="ru-RU" sz="1300" spc="-1" strike="noStrike">
                  <a:solidFill>
                    <a:srgbClr val="ffffff"/>
                  </a:solidFill>
                  <a:latin typeface="Verdana"/>
                  <a:ea typeface="DejaVu Sans"/>
                </a:rPr>
                <a:t>Методические рекомендации по организации дистанционного </a:t>
              </a:r>
              <a:endParaRPr b="0" lang="ru-RU" sz="13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b="1" lang="ru-RU" sz="1300" spc="-1" strike="noStrike">
                  <a:solidFill>
                    <a:srgbClr val="ffffff"/>
                  </a:solidFill>
                  <a:latin typeface="Verdana"/>
                  <a:ea typeface="DejaVu Sans"/>
                </a:rPr>
                <a:t>обучения с помощью  АИС «Навигатор»</a:t>
              </a:r>
              <a:endParaRPr b="0" lang="ru-RU" sz="1300" spc="-1" strike="noStrike"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7" dur="indefinite" restart="never" nodeType="tmRoot">
          <p:childTnLst>
            <p:seq>
              <p:cTn id="2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CustomShape 1"/>
          <p:cNvSpPr/>
          <p:nvPr/>
        </p:nvSpPr>
        <p:spPr>
          <a:xfrm>
            <a:off x="152280" y="1057320"/>
            <a:ext cx="694440" cy="6138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8360" bIns="0"/>
          <a:p>
            <a:pPr marL="12600" indent="85680" algn="ctr">
              <a:lnSpc>
                <a:spcPct val="98000"/>
              </a:lnSpc>
              <a:spcBef>
                <a:spcPts val="150"/>
              </a:spcBef>
            </a:pPr>
            <a:r>
              <a:rPr b="1" lang="ru-RU" sz="1000" spc="-1" strike="noStrike">
                <a:solidFill>
                  <a:srgbClr val="ffffff"/>
                </a:solidFill>
                <a:latin typeface="Verdana"/>
                <a:ea typeface="DejaVu Sans"/>
              </a:rPr>
              <a:t>РМЦ ДОД Омской области</a:t>
            </a:r>
            <a:endParaRPr b="0" lang="ru-RU" sz="1000" spc="-1" strike="noStrike">
              <a:latin typeface="Arial"/>
            </a:endParaRPr>
          </a:p>
        </p:txBody>
      </p:sp>
      <p:sp>
        <p:nvSpPr>
          <p:cNvPr id="244" name="CustomShape 2"/>
          <p:cNvSpPr/>
          <p:nvPr/>
        </p:nvSpPr>
        <p:spPr>
          <a:xfrm>
            <a:off x="387360" y="6408720"/>
            <a:ext cx="297720" cy="1958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/>
          <a:p>
            <a:pPr marL="38160" algn="ctr">
              <a:lnSpc>
                <a:spcPct val="100000"/>
              </a:lnSpc>
              <a:spcBef>
                <a:spcPts val="99"/>
              </a:spcBef>
            </a:pPr>
            <a:r>
              <a:rPr b="0" lang="ru-RU" sz="1200" spc="-1" strike="noStrike">
                <a:solidFill>
                  <a:srgbClr val="ffffff"/>
                </a:solidFill>
                <a:latin typeface="Verdana"/>
                <a:ea typeface="DejaVu Sans"/>
              </a:rPr>
              <a:t>15</a:t>
            </a:r>
            <a:endParaRPr b="0" lang="ru-RU" sz="1200" spc="-1" strike="noStrike">
              <a:latin typeface="Arial"/>
            </a:endParaRPr>
          </a:p>
        </p:txBody>
      </p:sp>
      <p:pic>
        <p:nvPicPr>
          <p:cNvPr id="245" name="Picture 3" descr=""/>
          <p:cNvPicPr/>
          <p:nvPr/>
        </p:nvPicPr>
        <p:blipFill>
          <a:blip r:embed="rId1"/>
          <a:stretch/>
        </p:blipFill>
        <p:spPr>
          <a:xfrm>
            <a:off x="76320" y="76320"/>
            <a:ext cx="913680" cy="913680"/>
          </a:xfrm>
          <a:prstGeom prst="rect">
            <a:avLst/>
          </a:prstGeom>
          <a:ln w="9360">
            <a:noFill/>
          </a:ln>
        </p:spPr>
      </p:pic>
      <p:grpSp>
        <p:nvGrpSpPr>
          <p:cNvPr id="246" name="Group 3"/>
          <p:cNvGrpSpPr/>
          <p:nvPr/>
        </p:nvGrpSpPr>
        <p:grpSpPr>
          <a:xfrm>
            <a:off x="1079640" y="6464160"/>
            <a:ext cx="8036640" cy="416880"/>
            <a:chOff x="1079640" y="6464160"/>
            <a:chExt cx="8036640" cy="416880"/>
          </a:xfrm>
        </p:grpSpPr>
        <p:pic>
          <p:nvPicPr>
            <p:cNvPr id="247" name="Picture 8" descr=""/>
            <p:cNvPicPr/>
            <p:nvPr/>
          </p:nvPicPr>
          <p:blipFill>
            <a:blip r:embed="rId2"/>
            <a:stretch/>
          </p:blipFill>
          <p:spPr>
            <a:xfrm>
              <a:off x="1079640" y="6464160"/>
              <a:ext cx="8036640" cy="416880"/>
            </a:xfrm>
            <a:prstGeom prst="rect">
              <a:avLst/>
            </a:prstGeom>
            <a:ln w="9360">
              <a:noFill/>
            </a:ln>
          </p:spPr>
        </p:pic>
        <p:sp>
          <p:nvSpPr>
            <p:cNvPr id="248" name="CustomShape 4"/>
            <p:cNvSpPr/>
            <p:nvPr/>
          </p:nvSpPr>
          <p:spPr>
            <a:xfrm>
              <a:off x="1143000" y="6505560"/>
              <a:ext cx="7922520" cy="275400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/>
            <a:p>
              <a:pPr algn="ctr">
                <a:lnSpc>
                  <a:spcPct val="100000"/>
                </a:lnSpc>
              </a:pPr>
              <a:r>
                <a:rPr b="0" lang="ru-RU" sz="1200" spc="-1" strike="noStrike">
                  <a:solidFill>
                    <a:srgbClr val="ffffff"/>
                  </a:solidFill>
                  <a:latin typeface="Verdana"/>
                  <a:ea typeface="DejaVu Sans"/>
                </a:rPr>
                <a:t>Воробьев Никита Александрович, старший методист РМЦ ДОД Омской области</a:t>
              </a:r>
              <a:endParaRPr b="0" lang="ru-RU" sz="1200" spc="-1" strike="noStrike">
                <a:latin typeface="Arial"/>
              </a:endParaRPr>
            </a:p>
          </p:txBody>
        </p:sp>
      </p:grpSp>
      <p:sp>
        <p:nvSpPr>
          <p:cNvPr id="249" name="CustomShape 5"/>
          <p:cNvSpPr/>
          <p:nvPr/>
        </p:nvSpPr>
        <p:spPr>
          <a:xfrm>
            <a:off x="1143000" y="1025640"/>
            <a:ext cx="7695360" cy="6422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</p:txBody>
      </p:sp>
      <p:pic>
        <p:nvPicPr>
          <p:cNvPr id="250" name="Рисунок 13" descr=""/>
          <p:cNvPicPr/>
          <p:nvPr/>
        </p:nvPicPr>
        <p:blipFill>
          <a:blip r:embed="rId3"/>
          <a:stretch/>
        </p:blipFill>
        <p:spPr>
          <a:xfrm>
            <a:off x="1976760" y="3086640"/>
            <a:ext cx="5869080" cy="3143520"/>
          </a:xfrm>
          <a:prstGeom prst="rect">
            <a:avLst/>
          </a:prstGeom>
          <a:ln>
            <a:noFill/>
          </a:ln>
        </p:spPr>
      </p:pic>
      <p:sp>
        <p:nvSpPr>
          <p:cNvPr id="251" name="CustomShape 6"/>
          <p:cNvSpPr/>
          <p:nvPr/>
        </p:nvSpPr>
        <p:spPr>
          <a:xfrm>
            <a:off x="1152000" y="864000"/>
            <a:ext cx="7775640" cy="1594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После создания занятия станет активной вкладка «Файлы». Здесь вы можете добавить различные файлы (текстовые, видео, изображения и т. д.) необходимые для занятия. Для этого нажмите на кнопку с изображением плюса в левом верхнем углу.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Материалы к занятию и добавленные файлы будут отражены в личном кабинете родителя в разделе </a:t>
            </a:r>
            <a:r>
              <a:rPr b="1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«Материалы».</a:t>
            </a:r>
            <a:endParaRPr b="0" lang="ru-RU" sz="1800" spc="-1" strike="noStrike">
              <a:latin typeface="Arial"/>
            </a:endParaRPr>
          </a:p>
        </p:txBody>
      </p:sp>
      <p:grpSp>
        <p:nvGrpSpPr>
          <p:cNvPr id="252" name="Group 7"/>
          <p:cNvGrpSpPr/>
          <p:nvPr/>
        </p:nvGrpSpPr>
        <p:grpSpPr>
          <a:xfrm>
            <a:off x="1080000" y="51120"/>
            <a:ext cx="8036640" cy="772560"/>
            <a:chOff x="1080000" y="51120"/>
            <a:chExt cx="8036640" cy="772560"/>
          </a:xfrm>
        </p:grpSpPr>
        <p:pic>
          <p:nvPicPr>
            <p:cNvPr id="253" name="Picture 5" descr=""/>
            <p:cNvPicPr/>
            <p:nvPr/>
          </p:nvPicPr>
          <p:blipFill>
            <a:blip r:embed="rId4"/>
            <a:stretch/>
          </p:blipFill>
          <p:spPr>
            <a:xfrm>
              <a:off x="1080000" y="51120"/>
              <a:ext cx="8036640" cy="772560"/>
            </a:xfrm>
            <a:prstGeom prst="rect">
              <a:avLst/>
            </a:prstGeom>
            <a:ln w="9360">
              <a:noFill/>
            </a:ln>
          </p:spPr>
        </p:pic>
        <p:sp>
          <p:nvSpPr>
            <p:cNvPr id="254" name="CustomShape 8"/>
            <p:cNvSpPr/>
            <p:nvPr/>
          </p:nvSpPr>
          <p:spPr>
            <a:xfrm>
              <a:off x="1143360" y="100440"/>
              <a:ext cx="7922520" cy="489600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/>
            <a:p>
              <a:pPr algn="ctr">
                <a:lnSpc>
                  <a:spcPct val="100000"/>
                </a:lnSpc>
              </a:pPr>
              <a:r>
                <a:rPr b="1" lang="ru-RU" sz="1300" spc="-1" strike="noStrike">
                  <a:solidFill>
                    <a:srgbClr val="ffffff"/>
                  </a:solidFill>
                  <a:latin typeface="Verdana"/>
                  <a:ea typeface="DejaVu Sans"/>
                </a:rPr>
                <a:t>Методические рекомендации по организации дистанционного </a:t>
              </a:r>
              <a:endParaRPr b="0" lang="ru-RU" sz="13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b="1" lang="ru-RU" sz="1300" spc="-1" strike="noStrike">
                  <a:solidFill>
                    <a:srgbClr val="ffffff"/>
                  </a:solidFill>
                  <a:latin typeface="Verdana"/>
                  <a:ea typeface="DejaVu Sans"/>
                </a:rPr>
                <a:t>обучения с помощью  АИС «Навигатор»</a:t>
              </a:r>
              <a:endParaRPr b="0" lang="ru-RU" sz="1300" spc="-1" strike="noStrike"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9" dur="indefinite" restart="never" nodeType="tmRoot">
          <p:childTnLst>
            <p:seq>
              <p:cTn id="3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CustomShape 1"/>
          <p:cNvSpPr/>
          <p:nvPr/>
        </p:nvSpPr>
        <p:spPr>
          <a:xfrm>
            <a:off x="152280" y="1057320"/>
            <a:ext cx="694440" cy="6138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8360" bIns="0"/>
          <a:p>
            <a:pPr marL="12600" indent="85680" algn="ctr">
              <a:lnSpc>
                <a:spcPct val="98000"/>
              </a:lnSpc>
              <a:spcBef>
                <a:spcPts val="150"/>
              </a:spcBef>
            </a:pPr>
            <a:r>
              <a:rPr b="1" lang="ru-RU" sz="1000" spc="-1" strike="noStrike">
                <a:solidFill>
                  <a:srgbClr val="ffffff"/>
                </a:solidFill>
                <a:latin typeface="Verdana"/>
                <a:ea typeface="DejaVu Sans"/>
              </a:rPr>
              <a:t>РМЦ ДОД Омской области</a:t>
            </a:r>
            <a:endParaRPr b="0" lang="ru-RU" sz="1000" spc="-1" strike="noStrike">
              <a:latin typeface="Arial"/>
            </a:endParaRPr>
          </a:p>
        </p:txBody>
      </p:sp>
      <p:sp>
        <p:nvSpPr>
          <p:cNvPr id="256" name="CustomShape 2"/>
          <p:cNvSpPr/>
          <p:nvPr/>
        </p:nvSpPr>
        <p:spPr>
          <a:xfrm>
            <a:off x="387360" y="6408720"/>
            <a:ext cx="297720" cy="1958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/>
          <a:p>
            <a:pPr marL="38160" algn="ctr">
              <a:lnSpc>
                <a:spcPct val="100000"/>
              </a:lnSpc>
              <a:spcBef>
                <a:spcPts val="99"/>
              </a:spcBef>
            </a:pPr>
            <a:r>
              <a:rPr b="0" lang="ru-RU" sz="1200" spc="-1" strike="noStrike">
                <a:solidFill>
                  <a:srgbClr val="ffffff"/>
                </a:solidFill>
                <a:latin typeface="Verdana"/>
                <a:ea typeface="DejaVu Sans"/>
              </a:rPr>
              <a:t>16</a:t>
            </a:r>
            <a:endParaRPr b="0" lang="ru-RU" sz="1200" spc="-1" strike="noStrike">
              <a:latin typeface="Arial"/>
            </a:endParaRPr>
          </a:p>
        </p:txBody>
      </p:sp>
      <p:pic>
        <p:nvPicPr>
          <p:cNvPr id="257" name="Picture 3" descr=""/>
          <p:cNvPicPr/>
          <p:nvPr/>
        </p:nvPicPr>
        <p:blipFill>
          <a:blip r:embed="rId1"/>
          <a:stretch/>
        </p:blipFill>
        <p:spPr>
          <a:xfrm>
            <a:off x="76320" y="76320"/>
            <a:ext cx="913680" cy="913680"/>
          </a:xfrm>
          <a:prstGeom prst="rect">
            <a:avLst/>
          </a:prstGeom>
          <a:ln w="9360">
            <a:noFill/>
          </a:ln>
        </p:spPr>
      </p:pic>
      <p:grpSp>
        <p:nvGrpSpPr>
          <p:cNvPr id="258" name="Group 3"/>
          <p:cNvGrpSpPr/>
          <p:nvPr/>
        </p:nvGrpSpPr>
        <p:grpSpPr>
          <a:xfrm>
            <a:off x="1079640" y="6464160"/>
            <a:ext cx="8036640" cy="416880"/>
            <a:chOff x="1079640" y="6464160"/>
            <a:chExt cx="8036640" cy="416880"/>
          </a:xfrm>
        </p:grpSpPr>
        <p:pic>
          <p:nvPicPr>
            <p:cNvPr id="259" name="Picture 8" descr=""/>
            <p:cNvPicPr/>
            <p:nvPr/>
          </p:nvPicPr>
          <p:blipFill>
            <a:blip r:embed="rId2"/>
            <a:stretch/>
          </p:blipFill>
          <p:spPr>
            <a:xfrm>
              <a:off x="1079640" y="6464160"/>
              <a:ext cx="8036640" cy="416880"/>
            </a:xfrm>
            <a:prstGeom prst="rect">
              <a:avLst/>
            </a:prstGeom>
            <a:ln w="9360">
              <a:noFill/>
            </a:ln>
          </p:spPr>
        </p:pic>
        <p:sp>
          <p:nvSpPr>
            <p:cNvPr id="260" name="CustomShape 4"/>
            <p:cNvSpPr/>
            <p:nvPr/>
          </p:nvSpPr>
          <p:spPr>
            <a:xfrm>
              <a:off x="1143000" y="6505560"/>
              <a:ext cx="7922520" cy="275400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/>
            <a:p>
              <a:pPr algn="ctr">
                <a:lnSpc>
                  <a:spcPct val="100000"/>
                </a:lnSpc>
              </a:pPr>
              <a:r>
                <a:rPr b="0" lang="ru-RU" sz="1200" spc="-1" strike="noStrike">
                  <a:solidFill>
                    <a:srgbClr val="ffffff"/>
                  </a:solidFill>
                  <a:latin typeface="Verdana"/>
                  <a:ea typeface="DejaVu Sans"/>
                </a:rPr>
                <a:t>Воробьев Никита Александрович, старший методист РМЦ ДОД Омской области</a:t>
              </a:r>
              <a:endParaRPr b="0" lang="ru-RU" sz="1200" spc="-1" strike="noStrike">
                <a:latin typeface="Arial"/>
              </a:endParaRPr>
            </a:p>
          </p:txBody>
        </p:sp>
      </p:grpSp>
      <p:sp>
        <p:nvSpPr>
          <p:cNvPr id="261" name="CustomShape 5"/>
          <p:cNvSpPr/>
          <p:nvPr/>
        </p:nvSpPr>
        <p:spPr>
          <a:xfrm>
            <a:off x="1143000" y="1025640"/>
            <a:ext cx="7695360" cy="6422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</p:txBody>
      </p:sp>
      <p:pic>
        <p:nvPicPr>
          <p:cNvPr id="262" name="Рисунок 12" descr=""/>
          <p:cNvPicPr/>
          <p:nvPr/>
        </p:nvPicPr>
        <p:blipFill>
          <a:blip r:embed="rId3"/>
          <a:stretch/>
        </p:blipFill>
        <p:spPr>
          <a:xfrm>
            <a:off x="1643040" y="2286000"/>
            <a:ext cx="6759000" cy="3633480"/>
          </a:xfrm>
          <a:prstGeom prst="rect">
            <a:avLst/>
          </a:prstGeom>
          <a:ln>
            <a:noFill/>
          </a:ln>
        </p:spPr>
      </p:pic>
      <p:sp>
        <p:nvSpPr>
          <p:cNvPr id="263" name="CustomShape 6"/>
          <p:cNvSpPr/>
          <p:nvPr/>
        </p:nvSpPr>
        <p:spPr>
          <a:xfrm>
            <a:off x="1143000" y="1338120"/>
            <a:ext cx="7786080" cy="638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Чтобы добавить проверочное задание для обучающихся, выберите команду </a:t>
            </a:r>
            <a:r>
              <a:rPr b="1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«Добавить задание». </a:t>
            </a:r>
            <a:endParaRPr b="0" lang="ru-RU" sz="1800" spc="-1" strike="noStrike">
              <a:latin typeface="Arial"/>
            </a:endParaRPr>
          </a:p>
        </p:txBody>
      </p:sp>
      <p:grpSp>
        <p:nvGrpSpPr>
          <p:cNvPr id="264" name="Group 7"/>
          <p:cNvGrpSpPr/>
          <p:nvPr/>
        </p:nvGrpSpPr>
        <p:grpSpPr>
          <a:xfrm>
            <a:off x="1080000" y="51120"/>
            <a:ext cx="8036640" cy="772560"/>
            <a:chOff x="1080000" y="51120"/>
            <a:chExt cx="8036640" cy="772560"/>
          </a:xfrm>
        </p:grpSpPr>
        <p:pic>
          <p:nvPicPr>
            <p:cNvPr id="265" name="Picture 5" descr=""/>
            <p:cNvPicPr/>
            <p:nvPr/>
          </p:nvPicPr>
          <p:blipFill>
            <a:blip r:embed="rId4"/>
            <a:stretch/>
          </p:blipFill>
          <p:spPr>
            <a:xfrm>
              <a:off x="1080000" y="51120"/>
              <a:ext cx="8036640" cy="772560"/>
            </a:xfrm>
            <a:prstGeom prst="rect">
              <a:avLst/>
            </a:prstGeom>
            <a:ln w="9360">
              <a:noFill/>
            </a:ln>
          </p:spPr>
        </p:pic>
        <p:sp>
          <p:nvSpPr>
            <p:cNvPr id="266" name="CustomShape 8"/>
            <p:cNvSpPr/>
            <p:nvPr/>
          </p:nvSpPr>
          <p:spPr>
            <a:xfrm>
              <a:off x="1143360" y="100440"/>
              <a:ext cx="7922520" cy="489600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/>
            <a:p>
              <a:pPr algn="ctr">
                <a:lnSpc>
                  <a:spcPct val="100000"/>
                </a:lnSpc>
              </a:pPr>
              <a:r>
                <a:rPr b="1" lang="ru-RU" sz="1300" spc="-1" strike="noStrike">
                  <a:solidFill>
                    <a:srgbClr val="ffffff"/>
                  </a:solidFill>
                  <a:latin typeface="Verdana"/>
                  <a:ea typeface="DejaVu Sans"/>
                </a:rPr>
                <a:t>Методические рекомендации по организации дистанционного </a:t>
              </a:r>
              <a:endParaRPr b="0" lang="ru-RU" sz="13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b="1" lang="ru-RU" sz="1300" spc="-1" strike="noStrike">
                  <a:solidFill>
                    <a:srgbClr val="ffffff"/>
                  </a:solidFill>
                  <a:latin typeface="Verdana"/>
                  <a:ea typeface="DejaVu Sans"/>
                </a:rPr>
                <a:t>обучения с помощью  АИС «Навигатор»</a:t>
              </a:r>
              <a:endParaRPr b="0" lang="ru-RU" sz="1300" spc="-1" strike="noStrike">
                <a:latin typeface="Arial"/>
              </a:endParaRPr>
            </a:p>
          </p:txBody>
        </p:sp>
      </p:grpSp>
      <p:sp>
        <p:nvSpPr>
          <p:cNvPr id="267" name="CustomShape 9"/>
          <p:cNvSpPr/>
          <p:nvPr/>
        </p:nvSpPr>
        <p:spPr>
          <a:xfrm>
            <a:off x="2254320" y="874440"/>
            <a:ext cx="547272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ff0000"/>
                </a:solidFill>
                <a:latin typeface="Arial"/>
                <a:ea typeface="DejaVu Sans"/>
              </a:rPr>
              <a:t>Алгоритм действий для создания задания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1" dur="indefinite" restart="never" nodeType="tmRoot">
          <p:childTnLst>
            <p:seq>
              <p:cTn id="3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CustomShape 1"/>
          <p:cNvSpPr/>
          <p:nvPr/>
        </p:nvSpPr>
        <p:spPr>
          <a:xfrm>
            <a:off x="152280" y="1057320"/>
            <a:ext cx="694440" cy="6138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8360" bIns="0"/>
          <a:p>
            <a:pPr marL="12600" indent="85680" algn="ctr">
              <a:lnSpc>
                <a:spcPct val="98000"/>
              </a:lnSpc>
              <a:spcBef>
                <a:spcPts val="150"/>
              </a:spcBef>
            </a:pPr>
            <a:r>
              <a:rPr b="1" lang="ru-RU" sz="1000" spc="-1" strike="noStrike">
                <a:solidFill>
                  <a:srgbClr val="ffffff"/>
                </a:solidFill>
                <a:latin typeface="Verdana"/>
                <a:ea typeface="DejaVu Sans"/>
              </a:rPr>
              <a:t>РМЦ ДОД Омской области</a:t>
            </a:r>
            <a:endParaRPr b="0" lang="ru-RU" sz="1000" spc="-1" strike="noStrike">
              <a:latin typeface="Arial"/>
            </a:endParaRPr>
          </a:p>
        </p:txBody>
      </p:sp>
      <p:sp>
        <p:nvSpPr>
          <p:cNvPr id="269" name="CustomShape 2"/>
          <p:cNvSpPr/>
          <p:nvPr/>
        </p:nvSpPr>
        <p:spPr>
          <a:xfrm>
            <a:off x="387360" y="6408720"/>
            <a:ext cx="297720" cy="1958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/>
          <a:p>
            <a:pPr marL="38160" algn="ctr">
              <a:lnSpc>
                <a:spcPct val="100000"/>
              </a:lnSpc>
              <a:spcBef>
                <a:spcPts val="99"/>
              </a:spcBef>
            </a:pPr>
            <a:r>
              <a:rPr b="0" lang="ru-RU" sz="1200" spc="-1" strike="noStrike">
                <a:solidFill>
                  <a:srgbClr val="ffffff"/>
                </a:solidFill>
                <a:latin typeface="Verdana"/>
                <a:ea typeface="DejaVu Sans"/>
              </a:rPr>
              <a:t>17</a:t>
            </a:r>
            <a:endParaRPr b="0" lang="ru-RU" sz="1200" spc="-1" strike="noStrike">
              <a:latin typeface="Arial"/>
            </a:endParaRPr>
          </a:p>
        </p:txBody>
      </p:sp>
      <p:pic>
        <p:nvPicPr>
          <p:cNvPr id="270" name="Picture 3" descr=""/>
          <p:cNvPicPr/>
          <p:nvPr/>
        </p:nvPicPr>
        <p:blipFill>
          <a:blip r:embed="rId1"/>
          <a:stretch/>
        </p:blipFill>
        <p:spPr>
          <a:xfrm>
            <a:off x="76320" y="76320"/>
            <a:ext cx="913680" cy="913680"/>
          </a:xfrm>
          <a:prstGeom prst="rect">
            <a:avLst/>
          </a:prstGeom>
          <a:ln w="9360">
            <a:noFill/>
          </a:ln>
        </p:spPr>
      </p:pic>
      <p:grpSp>
        <p:nvGrpSpPr>
          <p:cNvPr id="271" name="Group 3"/>
          <p:cNvGrpSpPr/>
          <p:nvPr/>
        </p:nvGrpSpPr>
        <p:grpSpPr>
          <a:xfrm>
            <a:off x="1079640" y="6464160"/>
            <a:ext cx="8036640" cy="416880"/>
            <a:chOff x="1079640" y="6464160"/>
            <a:chExt cx="8036640" cy="416880"/>
          </a:xfrm>
        </p:grpSpPr>
        <p:pic>
          <p:nvPicPr>
            <p:cNvPr id="272" name="Picture 8" descr=""/>
            <p:cNvPicPr/>
            <p:nvPr/>
          </p:nvPicPr>
          <p:blipFill>
            <a:blip r:embed="rId2"/>
            <a:stretch/>
          </p:blipFill>
          <p:spPr>
            <a:xfrm>
              <a:off x="1079640" y="6464160"/>
              <a:ext cx="8036640" cy="416880"/>
            </a:xfrm>
            <a:prstGeom prst="rect">
              <a:avLst/>
            </a:prstGeom>
            <a:ln w="9360">
              <a:noFill/>
            </a:ln>
          </p:spPr>
        </p:pic>
        <p:sp>
          <p:nvSpPr>
            <p:cNvPr id="273" name="CustomShape 4"/>
            <p:cNvSpPr/>
            <p:nvPr/>
          </p:nvSpPr>
          <p:spPr>
            <a:xfrm>
              <a:off x="1143000" y="6505560"/>
              <a:ext cx="7922520" cy="275400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/>
            <a:p>
              <a:pPr algn="ctr">
                <a:lnSpc>
                  <a:spcPct val="100000"/>
                </a:lnSpc>
              </a:pPr>
              <a:r>
                <a:rPr b="0" lang="ru-RU" sz="1200" spc="-1" strike="noStrike">
                  <a:solidFill>
                    <a:srgbClr val="ffffff"/>
                  </a:solidFill>
                  <a:latin typeface="Verdana"/>
                  <a:ea typeface="DejaVu Sans"/>
                </a:rPr>
                <a:t>Воробьев Никита Александрович, старший методист РМЦ ДОД Омской области</a:t>
              </a:r>
              <a:endParaRPr b="0" lang="ru-RU" sz="1200" spc="-1" strike="noStrike">
                <a:latin typeface="Arial"/>
              </a:endParaRPr>
            </a:p>
          </p:txBody>
        </p:sp>
      </p:grpSp>
      <p:sp>
        <p:nvSpPr>
          <p:cNvPr id="274" name="CustomShape 5"/>
          <p:cNvSpPr/>
          <p:nvPr/>
        </p:nvSpPr>
        <p:spPr>
          <a:xfrm>
            <a:off x="1143000" y="1025640"/>
            <a:ext cx="7695360" cy="6422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</p:txBody>
      </p:sp>
      <p:pic>
        <p:nvPicPr>
          <p:cNvPr id="275" name="Рисунок 12" descr=""/>
          <p:cNvPicPr/>
          <p:nvPr/>
        </p:nvPicPr>
        <p:blipFill>
          <a:blip r:embed="rId3"/>
          <a:stretch/>
        </p:blipFill>
        <p:spPr>
          <a:xfrm>
            <a:off x="1857240" y="2357280"/>
            <a:ext cx="6416280" cy="3951720"/>
          </a:xfrm>
          <a:prstGeom prst="rect">
            <a:avLst/>
          </a:prstGeom>
          <a:ln>
            <a:noFill/>
          </a:ln>
        </p:spPr>
      </p:pic>
      <p:sp>
        <p:nvSpPr>
          <p:cNvPr id="276" name="CustomShape 6"/>
          <p:cNvSpPr/>
          <p:nvPr/>
        </p:nvSpPr>
        <p:spPr>
          <a:xfrm>
            <a:off x="1143000" y="1064880"/>
            <a:ext cx="7847640" cy="73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Откроется окно создания задания, где также вносится вся необходимая информация о задании и указывается ссылка на электронный ресурс с необходимым для выполнения материалом.</a:t>
            </a:r>
            <a:endParaRPr b="0" lang="ru-RU" sz="1800" spc="-1" strike="noStrike">
              <a:latin typeface="Arial"/>
            </a:endParaRPr>
          </a:p>
        </p:txBody>
      </p:sp>
      <p:grpSp>
        <p:nvGrpSpPr>
          <p:cNvPr id="277" name="Group 7"/>
          <p:cNvGrpSpPr/>
          <p:nvPr/>
        </p:nvGrpSpPr>
        <p:grpSpPr>
          <a:xfrm>
            <a:off x="1080000" y="51120"/>
            <a:ext cx="8036640" cy="772560"/>
            <a:chOff x="1080000" y="51120"/>
            <a:chExt cx="8036640" cy="772560"/>
          </a:xfrm>
        </p:grpSpPr>
        <p:pic>
          <p:nvPicPr>
            <p:cNvPr id="278" name="Picture 5" descr=""/>
            <p:cNvPicPr/>
            <p:nvPr/>
          </p:nvPicPr>
          <p:blipFill>
            <a:blip r:embed="rId4"/>
            <a:stretch/>
          </p:blipFill>
          <p:spPr>
            <a:xfrm>
              <a:off x="1080000" y="51120"/>
              <a:ext cx="8036640" cy="772560"/>
            </a:xfrm>
            <a:prstGeom prst="rect">
              <a:avLst/>
            </a:prstGeom>
            <a:ln w="9360">
              <a:noFill/>
            </a:ln>
          </p:spPr>
        </p:pic>
        <p:sp>
          <p:nvSpPr>
            <p:cNvPr id="279" name="CustomShape 8"/>
            <p:cNvSpPr/>
            <p:nvPr/>
          </p:nvSpPr>
          <p:spPr>
            <a:xfrm>
              <a:off x="1143360" y="100440"/>
              <a:ext cx="7922520" cy="489600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/>
            <a:p>
              <a:pPr algn="ctr">
                <a:lnSpc>
                  <a:spcPct val="100000"/>
                </a:lnSpc>
              </a:pPr>
              <a:r>
                <a:rPr b="1" lang="ru-RU" sz="1300" spc="-1" strike="noStrike">
                  <a:solidFill>
                    <a:srgbClr val="ffffff"/>
                  </a:solidFill>
                  <a:latin typeface="Verdana"/>
                  <a:ea typeface="DejaVu Sans"/>
                </a:rPr>
                <a:t>Методические рекомендации по организации дистанционного </a:t>
              </a:r>
              <a:endParaRPr b="0" lang="ru-RU" sz="13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b="1" lang="ru-RU" sz="1300" spc="-1" strike="noStrike">
                  <a:solidFill>
                    <a:srgbClr val="ffffff"/>
                  </a:solidFill>
                  <a:latin typeface="Verdana"/>
                  <a:ea typeface="DejaVu Sans"/>
                </a:rPr>
                <a:t>обучения с помощью  АИС «Навигатор»</a:t>
              </a:r>
              <a:endParaRPr b="0" lang="ru-RU" sz="1300" spc="-1" strike="noStrike"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3" dur="indefinite" restart="never" nodeType="tmRoot">
          <p:childTnLst>
            <p:seq>
              <p:cTn id="3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CustomShape 1"/>
          <p:cNvSpPr/>
          <p:nvPr/>
        </p:nvSpPr>
        <p:spPr>
          <a:xfrm>
            <a:off x="152280" y="1057320"/>
            <a:ext cx="694440" cy="6138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8360" bIns="0"/>
          <a:p>
            <a:pPr marL="12600" indent="85680" algn="ctr">
              <a:lnSpc>
                <a:spcPct val="98000"/>
              </a:lnSpc>
              <a:spcBef>
                <a:spcPts val="150"/>
              </a:spcBef>
            </a:pPr>
            <a:r>
              <a:rPr b="1" lang="ru-RU" sz="1000" spc="-1" strike="noStrike">
                <a:solidFill>
                  <a:srgbClr val="ffffff"/>
                </a:solidFill>
                <a:latin typeface="Verdana"/>
                <a:ea typeface="DejaVu Sans"/>
              </a:rPr>
              <a:t>РМЦ ДОД Омской области</a:t>
            </a:r>
            <a:endParaRPr b="0" lang="ru-RU" sz="1000" spc="-1" strike="noStrike">
              <a:latin typeface="Arial"/>
            </a:endParaRPr>
          </a:p>
        </p:txBody>
      </p:sp>
      <p:sp>
        <p:nvSpPr>
          <p:cNvPr id="281" name="CustomShape 2"/>
          <p:cNvSpPr/>
          <p:nvPr/>
        </p:nvSpPr>
        <p:spPr>
          <a:xfrm>
            <a:off x="387360" y="6408720"/>
            <a:ext cx="297720" cy="1958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/>
          <a:p>
            <a:pPr marL="38160" algn="ctr">
              <a:lnSpc>
                <a:spcPct val="100000"/>
              </a:lnSpc>
              <a:spcBef>
                <a:spcPts val="99"/>
              </a:spcBef>
            </a:pPr>
            <a:r>
              <a:rPr b="0" lang="ru-RU" sz="1200" spc="-1" strike="noStrike">
                <a:solidFill>
                  <a:srgbClr val="ffffff"/>
                </a:solidFill>
                <a:latin typeface="Verdana"/>
                <a:ea typeface="DejaVu Sans"/>
              </a:rPr>
              <a:t>18</a:t>
            </a:r>
            <a:endParaRPr b="0" lang="ru-RU" sz="1200" spc="-1" strike="noStrike">
              <a:latin typeface="Arial"/>
            </a:endParaRPr>
          </a:p>
        </p:txBody>
      </p:sp>
      <p:pic>
        <p:nvPicPr>
          <p:cNvPr id="282" name="Picture 3" descr=""/>
          <p:cNvPicPr/>
          <p:nvPr/>
        </p:nvPicPr>
        <p:blipFill>
          <a:blip r:embed="rId1"/>
          <a:stretch/>
        </p:blipFill>
        <p:spPr>
          <a:xfrm>
            <a:off x="76320" y="76320"/>
            <a:ext cx="913680" cy="913680"/>
          </a:xfrm>
          <a:prstGeom prst="rect">
            <a:avLst/>
          </a:prstGeom>
          <a:ln w="9360">
            <a:noFill/>
          </a:ln>
        </p:spPr>
      </p:pic>
      <p:grpSp>
        <p:nvGrpSpPr>
          <p:cNvPr id="283" name="Group 3"/>
          <p:cNvGrpSpPr/>
          <p:nvPr/>
        </p:nvGrpSpPr>
        <p:grpSpPr>
          <a:xfrm>
            <a:off x="1079640" y="6464160"/>
            <a:ext cx="8036640" cy="416880"/>
            <a:chOff x="1079640" y="6464160"/>
            <a:chExt cx="8036640" cy="416880"/>
          </a:xfrm>
        </p:grpSpPr>
        <p:pic>
          <p:nvPicPr>
            <p:cNvPr id="284" name="Picture 8" descr=""/>
            <p:cNvPicPr/>
            <p:nvPr/>
          </p:nvPicPr>
          <p:blipFill>
            <a:blip r:embed="rId2"/>
            <a:stretch/>
          </p:blipFill>
          <p:spPr>
            <a:xfrm>
              <a:off x="1079640" y="6464160"/>
              <a:ext cx="8036640" cy="416880"/>
            </a:xfrm>
            <a:prstGeom prst="rect">
              <a:avLst/>
            </a:prstGeom>
            <a:ln w="9360">
              <a:noFill/>
            </a:ln>
          </p:spPr>
        </p:pic>
        <p:sp>
          <p:nvSpPr>
            <p:cNvPr id="285" name="CustomShape 4"/>
            <p:cNvSpPr/>
            <p:nvPr/>
          </p:nvSpPr>
          <p:spPr>
            <a:xfrm>
              <a:off x="1143000" y="6505560"/>
              <a:ext cx="7922520" cy="275400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/>
            <a:p>
              <a:pPr algn="ctr">
                <a:lnSpc>
                  <a:spcPct val="100000"/>
                </a:lnSpc>
              </a:pPr>
              <a:r>
                <a:rPr b="0" lang="ru-RU" sz="1200" spc="-1" strike="noStrike">
                  <a:solidFill>
                    <a:srgbClr val="ffffff"/>
                  </a:solidFill>
                  <a:latin typeface="Verdana"/>
                  <a:ea typeface="DejaVu Sans"/>
                </a:rPr>
                <a:t>Воробьев Никита Александрович, старший методист РМЦ ДОД Омской области</a:t>
              </a:r>
              <a:endParaRPr b="0" lang="ru-RU" sz="1200" spc="-1" strike="noStrike">
                <a:latin typeface="Arial"/>
              </a:endParaRPr>
            </a:p>
          </p:txBody>
        </p:sp>
      </p:grpSp>
      <p:sp>
        <p:nvSpPr>
          <p:cNvPr id="286" name="CustomShape 5"/>
          <p:cNvSpPr/>
          <p:nvPr/>
        </p:nvSpPr>
        <p:spPr>
          <a:xfrm>
            <a:off x="1143000" y="1025640"/>
            <a:ext cx="7695360" cy="6422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</p:txBody>
      </p:sp>
      <p:pic>
        <p:nvPicPr>
          <p:cNvPr id="287" name="Рисунок 11" descr=""/>
          <p:cNvPicPr/>
          <p:nvPr/>
        </p:nvPicPr>
        <p:blipFill>
          <a:blip r:embed="rId3"/>
          <a:stretch/>
        </p:blipFill>
        <p:spPr>
          <a:xfrm>
            <a:off x="1928880" y="2286000"/>
            <a:ext cx="6648480" cy="4077360"/>
          </a:xfrm>
          <a:prstGeom prst="rect">
            <a:avLst/>
          </a:prstGeom>
          <a:ln>
            <a:noFill/>
          </a:ln>
        </p:spPr>
      </p:pic>
      <p:sp>
        <p:nvSpPr>
          <p:cNvPr id="288" name="CustomShape 6"/>
          <p:cNvSpPr/>
          <p:nvPr/>
        </p:nvSpPr>
        <p:spPr>
          <a:xfrm>
            <a:off x="1152000" y="936000"/>
            <a:ext cx="7847640" cy="949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После создания записи о задании  станет доступна вкладка </a:t>
            </a:r>
            <a:r>
              <a:rPr b="1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«Файлы»</a:t>
            </a: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, куда можно добавить все необходимые материалы для его выполнения. Они отобразятся в личном кабинете родителя, в разделе </a:t>
            </a:r>
            <a:r>
              <a:rPr b="1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«Проверочные работы»</a:t>
            </a:r>
            <a:endParaRPr b="0" lang="ru-RU" sz="1800" spc="-1" strike="noStrike">
              <a:latin typeface="Arial"/>
            </a:endParaRPr>
          </a:p>
        </p:txBody>
      </p:sp>
      <p:grpSp>
        <p:nvGrpSpPr>
          <p:cNvPr id="289" name="Group 7"/>
          <p:cNvGrpSpPr/>
          <p:nvPr/>
        </p:nvGrpSpPr>
        <p:grpSpPr>
          <a:xfrm>
            <a:off x="1080360" y="51480"/>
            <a:ext cx="8036640" cy="772560"/>
            <a:chOff x="1080360" y="51480"/>
            <a:chExt cx="8036640" cy="772560"/>
          </a:xfrm>
        </p:grpSpPr>
        <p:pic>
          <p:nvPicPr>
            <p:cNvPr id="290" name="Picture 5" descr=""/>
            <p:cNvPicPr/>
            <p:nvPr/>
          </p:nvPicPr>
          <p:blipFill>
            <a:blip r:embed="rId4"/>
            <a:stretch/>
          </p:blipFill>
          <p:spPr>
            <a:xfrm>
              <a:off x="1080360" y="51480"/>
              <a:ext cx="8036640" cy="772560"/>
            </a:xfrm>
            <a:prstGeom prst="rect">
              <a:avLst/>
            </a:prstGeom>
            <a:ln w="9360">
              <a:noFill/>
            </a:ln>
          </p:spPr>
        </p:pic>
        <p:sp>
          <p:nvSpPr>
            <p:cNvPr id="291" name="CustomShape 8"/>
            <p:cNvSpPr/>
            <p:nvPr/>
          </p:nvSpPr>
          <p:spPr>
            <a:xfrm>
              <a:off x="1143720" y="100800"/>
              <a:ext cx="7922520" cy="489600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/>
            <a:p>
              <a:pPr algn="ctr">
                <a:lnSpc>
                  <a:spcPct val="100000"/>
                </a:lnSpc>
              </a:pPr>
              <a:r>
                <a:rPr b="1" lang="ru-RU" sz="1300" spc="-1" strike="noStrike">
                  <a:solidFill>
                    <a:srgbClr val="ffffff"/>
                  </a:solidFill>
                  <a:latin typeface="Verdana"/>
                  <a:ea typeface="DejaVu Sans"/>
                </a:rPr>
                <a:t>Методические рекомендации по организации дистанционного </a:t>
              </a:r>
              <a:endParaRPr b="0" lang="ru-RU" sz="13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b="1" lang="ru-RU" sz="1300" spc="-1" strike="noStrike">
                  <a:solidFill>
                    <a:srgbClr val="ffffff"/>
                  </a:solidFill>
                  <a:latin typeface="Verdana"/>
                  <a:ea typeface="DejaVu Sans"/>
                </a:rPr>
                <a:t>обучения с помощью  АИС «Навигатор»</a:t>
              </a:r>
              <a:endParaRPr b="0" lang="ru-RU" sz="1300" spc="-1" strike="noStrike"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5" dur="indefinite" restart="never" nodeType="tmRoot">
          <p:childTnLst>
            <p:seq>
              <p:cTn id="3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CustomShape 1"/>
          <p:cNvSpPr/>
          <p:nvPr/>
        </p:nvSpPr>
        <p:spPr>
          <a:xfrm>
            <a:off x="152280" y="1057320"/>
            <a:ext cx="694440" cy="6138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8360" bIns="0"/>
          <a:p>
            <a:pPr marL="12600" indent="85680" algn="ctr">
              <a:lnSpc>
                <a:spcPct val="98000"/>
              </a:lnSpc>
              <a:spcBef>
                <a:spcPts val="150"/>
              </a:spcBef>
            </a:pPr>
            <a:r>
              <a:rPr b="1" lang="ru-RU" sz="1000" spc="-1" strike="noStrike">
                <a:solidFill>
                  <a:srgbClr val="ffffff"/>
                </a:solidFill>
                <a:latin typeface="Verdana"/>
                <a:ea typeface="DejaVu Sans"/>
              </a:rPr>
              <a:t>РМЦ ДОД Омской области</a:t>
            </a:r>
            <a:endParaRPr b="0" lang="ru-RU" sz="1000" spc="-1" strike="noStrike">
              <a:latin typeface="Arial"/>
            </a:endParaRPr>
          </a:p>
        </p:txBody>
      </p:sp>
      <p:sp>
        <p:nvSpPr>
          <p:cNvPr id="293" name="CustomShape 2"/>
          <p:cNvSpPr/>
          <p:nvPr/>
        </p:nvSpPr>
        <p:spPr>
          <a:xfrm>
            <a:off x="387360" y="6408720"/>
            <a:ext cx="297720" cy="1958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/>
          <a:p>
            <a:pPr marL="38160" algn="ctr">
              <a:lnSpc>
                <a:spcPct val="100000"/>
              </a:lnSpc>
              <a:spcBef>
                <a:spcPts val="99"/>
              </a:spcBef>
            </a:pPr>
            <a:r>
              <a:rPr b="0" lang="ru-RU" sz="1200" spc="-1" strike="noStrike">
                <a:solidFill>
                  <a:srgbClr val="ffffff"/>
                </a:solidFill>
                <a:latin typeface="Verdana"/>
                <a:ea typeface="DejaVu Sans"/>
              </a:rPr>
              <a:t>19</a:t>
            </a:r>
            <a:endParaRPr b="0" lang="ru-RU" sz="1200" spc="-1" strike="noStrike">
              <a:latin typeface="Arial"/>
            </a:endParaRPr>
          </a:p>
        </p:txBody>
      </p:sp>
      <p:pic>
        <p:nvPicPr>
          <p:cNvPr id="294" name="Picture 3" descr=""/>
          <p:cNvPicPr/>
          <p:nvPr/>
        </p:nvPicPr>
        <p:blipFill>
          <a:blip r:embed="rId1"/>
          <a:stretch/>
        </p:blipFill>
        <p:spPr>
          <a:xfrm>
            <a:off x="76320" y="76320"/>
            <a:ext cx="913680" cy="913680"/>
          </a:xfrm>
          <a:prstGeom prst="rect">
            <a:avLst/>
          </a:prstGeom>
          <a:ln w="9360">
            <a:noFill/>
          </a:ln>
        </p:spPr>
      </p:pic>
      <p:grpSp>
        <p:nvGrpSpPr>
          <p:cNvPr id="295" name="Group 3"/>
          <p:cNvGrpSpPr/>
          <p:nvPr/>
        </p:nvGrpSpPr>
        <p:grpSpPr>
          <a:xfrm>
            <a:off x="1079640" y="6464160"/>
            <a:ext cx="8036640" cy="416880"/>
            <a:chOff x="1079640" y="6464160"/>
            <a:chExt cx="8036640" cy="416880"/>
          </a:xfrm>
        </p:grpSpPr>
        <p:pic>
          <p:nvPicPr>
            <p:cNvPr id="296" name="Picture 8" descr=""/>
            <p:cNvPicPr/>
            <p:nvPr/>
          </p:nvPicPr>
          <p:blipFill>
            <a:blip r:embed="rId2"/>
            <a:stretch/>
          </p:blipFill>
          <p:spPr>
            <a:xfrm>
              <a:off x="1079640" y="6464160"/>
              <a:ext cx="8036640" cy="416880"/>
            </a:xfrm>
            <a:prstGeom prst="rect">
              <a:avLst/>
            </a:prstGeom>
            <a:ln w="9360">
              <a:noFill/>
            </a:ln>
          </p:spPr>
        </p:pic>
        <p:sp>
          <p:nvSpPr>
            <p:cNvPr id="297" name="CustomShape 4"/>
            <p:cNvSpPr/>
            <p:nvPr/>
          </p:nvSpPr>
          <p:spPr>
            <a:xfrm>
              <a:off x="1143000" y="6505560"/>
              <a:ext cx="7922520" cy="275400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/>
            <a:p>
              <a:pPr algn="ctr">
                <a:lnSpc>
                  <a:spcPct val="100000"/>
                </a:lnSpc>
              </a:pPr>
              <a:r>
                <a:rPr b="0" lang="ru-RU" sz="1200" spc="-1" strike="noStrike">
                  <a:solidFill>
                    <a:srgbClr val="ffffff"/>
                  </a:solidFill>
                  <a:latin typeface="Verdana"/>
                  <a:ea typeface="DejaVu Sans"/>
                </a:rPr>
                <a:t>Воробьев Никита Александрович, старший методист РМЦ ДОД Омской области</a:t>
              </a:r>
              <a:endParaRPr b="0" lang="ru-RU" sz="1200" spc="-1" strike="noStrike">
                <a:latin typeface="Arial"/>
              </a:endParaRPr>
            </a:p>
          </p:txBody>
        </p:sp>
      </p:grpSp>
      <p:sp>
        <p:nvSpPr>
          <p:cNvPr id="298" name="CustomShape 5"/>
          <p:cNvSpPr/>
          <p:nvPr/>
        </p:nvSpPr>
        <p:spPr>
          <a:xfrm>
            <a:off x="1143000" y="1025640"/>
            <a:ext cx="7695360" cy="6422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</p:txBody>
      </p:sp>
      <p:pic>
        <p:nvPicPr>
          <p:cNvPr id="299" name="Рисунок 11" descr=""/>
          <p:cNvPicPr/>
          <p:nvPr/>
        </p:nvPicPr>
        <p:blipFill>
          <a:blip r:embed="rId3"/>
          <a:stretch/>
        </p:blipFill>
        <p:spPr>
          <a:xfrm>
            <a:off x="1524600" y="3100320"/>
            <a:ext cx="7160760" cy="3263400"/>
          </a:xfrm>
          <a:prstGeom prst="rect">
            <a:avLst/>
          </a:prstGeom>
          <a:ln>
            <a:noFill/>
          </a:ln>
        </p:spPr>
      </p:pic>
      <p:sp>
        <p:nvSpPr>
          <p:cNvPr id="300" name="CustomShape 6"/>
          <p:cNvSpPr/>
          <p:nvPr/>
        </p:nvSpPr>
        <p:spPr>
          <a:xfrm>
            <a:off x="1152000" y="924120"/>
            <a:ext cx="7847640" cy="1379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Обучающийся выполняет задания в личном кабинете родителя. Увидеть и проверить выполнение задания педагог может через карточку задания в </a:t>
            </a:r>
            <a:r>
              <a:rPr b="1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«Журнале посещаемости»</a:t>
            </a: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. 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Для этого нужно выбрать вкладку </a:t>
            </a:r>
            <a:r>
              <a:rPr b="1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«Выполненные задания»</a:t>
            </a: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 и двойным кликом левой кнопки мыши открыть карточку с информацией о выполненном задании.  </a:t>
            </a:r>
            <a:endParaRPr b="0" lang="ru-RU" sz="1800" spc="-1" strike="noStrike">
              <a:latin typeface="Arial"/>
            </a:endParaRPr>
          </a:p>
        </p:txBody>
      </p:sp>
      <p:grpSp>
        <p:nvGrpSpPr>
          <p:cNvPr id="301" name="Group 7"/>
          <p:cNvGrpSpPr/>
          <p:nvPr/>
        </p:nvGrpSpPr>
        <p:grpSpPr>
          <a:xfrm>
            <a:off x="1080360" y="51480"/>
            <a:ext cx="8036640" cy="772560"/>
            <a:chOff x="1080360" y="51480"/>
            <a:chExt cx="8036640" cy="772560"/>
          </a:xfrm>
        </p:grpSpPr>
        <p:pic>
          <p:nvPicPr>
            <p:cNvPr id="302" name="Picture 5" descr=""/>
            <p:cNvPicPr/>
            <p:nvPr/>
          </p:nvPicPr>
          <p:blipFill>
            <a:blip r:embed="rId4"/>
            <a:stretch/>
          </p:blipFill>
          <p:spPr>
            <a:xfrm>
              <a:off x="1080360" y="51480"/>
              <a:ext cx="8036640" cy="772560"/>
            </a:xfrm>
            <a:prstGeom prst="rect">
              <a:avLst/>
            </a:prstGeom>
            <a:ln w="9360">
              <a:noFill/>
            </a:ln>
          </p:spPr>
        </p:pic>
        <p:sp>
          <p:nvSpPr>
            <p:cNvPr id="303" name="CustomShape 8"/>
            <p:cNvSpPr/>
            <p:nvPr/>
          </p:nvSpPr>
          <p:spPr>
            <a:xfrm>
              <a:off x="1143720" y="100800"/>
              <a:ext cx="7922520" cy="489600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/>
            <a:p>
              <a:pPr algn="ctr">
                <a:lnSpc>
                  <a:spcPct val="100000"/>
                </a:lnSpc>
              </a:pPr>
              <a:r>
                <a:rPr b="1" lang="ru-RU" sz="1300" spc="-1" strike="noStrike">
                  <a:solidFill>
                    <a:srgbClr val="ffffff"/>
                  </a:solidFill>
                  <a:latin typeface="Verdana"/>
                  <a:ea typeface="DejaVu Sans"/>
                </a:rPr>
                <a:t>Методические рекомендации по организации дистанционного </a:t>
              </a:r>
              <a:endParaRPr b="0" lang="ru-RU" sz="13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b="1" lang="ru-RU" sz="1300" spc="-1" strike="noStrike">
                  <a:solidFill>
                    <a:srgbClr val="ffffff"/>
                  </a:solidFill>
                  <a:latin typeface="Verdana"/>
                  <a:ea typeface="DejaVu Sans"/>
                </a:rPr>
                <a:t>обучения с помощью  АИС «Навигатор»</a:t>
              </a:r>
              <a:endParaRPr b="0" lang="ru-RU" sz="1300" spc="-1" strike="noStrike"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7" dur="indefinite" restart="never" nodeType="tmRoot">
          <p:childTnLst>
            <p:seq>
              <p:cTn id="3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ustomShape 1"/>
          <p:cNvSpPr/>
          <p:nvPr/>
        </p:nvSpPr>
        <p:spPr>
          <a:xfrm>
            <a:off x="152280" y="1057320"/>
            <a:ext cx="694440" cy="6138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8360" bIns="0"/>
          <a:p>
            <a:pPr marL="12600" indent="85680" algn="ctr">
              <a:lnSpc>
                <a:spcPct val="98000"/>
              </a:lnSpc>
              <a:spcBef>
                <a:spcPts val="150"/>
              </a:spcBef>
            </a:pPr>
            <a:r>
              <a:rPr b="1" lang="ru-RU" sz="1000" spc="-1" strike="noStrike">
                <a:solidFill>
                  <a:srgbClr val="ffffff"/>
                </a:solidFill>
                <a:latin typeface="Verdana"/>
                <a:ea typeface="DejaVu Sans"/>
              </a:rPr>
              <a:t>РМЦ ДОД Омской области</a:t>
            </a:r>
            <a:endParaRPr b="0" lang="ru-RU" sz="1000" spc="-1" strike="noStrike">
              <a:latin typeface="Arial"/>
            </a:endParaRPr>
          </a:p>
        </p:txBody>
      </p:sp>
      <p:sp>
        <p:nvSpPr>
          <p:cNvPr id="87" name="CustomShape 2"/>
          <p:cNvSpPr/>
          <p:nvPr/>
        </p:nvSpPr>
        <p:spPr>
          <a:xfrm>
            <a:off x="387360" y="6408720"/>
            <a:ext cx="297720" cy="1958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/>
          <a:p>
            <a:pPr marL="38160" algn="ctr">
              <a:lnSpc>
                <a:spcPct val="100000"/>
              </a:lnSpc>
              <a:spcBef>
                <a:spcPts val="99"/>
              </a:spcBef>
            </a:pPr>
            <a:r>
              <a:rPr b="0" lang="ru-RU" sz="1200" spc="-1" strike="noStrike">
                <a:solidFill>
                  <a:srgbClr val="ffffff"/>
                </a:solidFill>
                <a:latin typeface="Verdana"/>
                <a:ea typeface="DejaVu Sans"/>
              </a:rPr>
              <a:t>2</a:t>
            </a:r>
            <a:endParaRPr b="0" lang="ru-RU" sz="1200" spc="-1" strike="noStrike">
              <a:latin typeface="Arial"/>
            </a:endParaRPr>
          </a:p>
        </p:txBody>
      </p:sp>
      <p:pic>
        <p:nvPicPr>
          <p:cNvPr id="88" name="Picture 3" descr=""/>
          <p:cNvPicPr/>
          <p:nvPr/>
        </p:nvPicPr>
        <p:blipFill>
          <a:blip r:embed="rId1"/>
          <a:stretch/>
        </p:blipFill>
        <p:spPr>
          <a:xfrm>
            <a:off x="76320" y="76320"/>
            <a:ext cx="913680" cy="913680"/>
          </a:xfrm>
          <a:prstGeom prst="rect">
            <a:avLst/>
          </a:prstGeom>
          <a:ln w="9360">
            <a:noFill/>
          </a:ln>
        </p:spPr>
      </p:pic>
      <p:grpSp>
        <p:nvGrpSpPr>
          <p:cNvPr id="89" name="Group 3"/>
          <p:cNvGrpSpPr/>
          <p:nvPr/>
        </p:nvGrpSpPr>
        <p:grpSpPr>
          <a:xfrm>
            <a:off x="1079640" y="50760"/>
            <a:ext cx="8036640" cy="1006200"/>
            <a:chOff x="1079640" y="50760"/>
            <a:chExt cx="8036640" cy="1006200"/>
          </a:xfrm>
        </p:grpSpPr>
        <p:pic>
          <p:nvPicPr>
            <p:cNvPr id="90" name="Picture 5" descr=""/>
            <p:cNvPicPr/>
            <p:nvPr/>
          </p:nvPicPr>
          <p:blipFill>
            <a:blip r:embed="rId2"/>
            <a:stretch/>
          </p:blipFill>
          <p:spPr>
            <a:xfrm>
              <a:off x="1079640" y="50760"/>
              <a:ext cx="8036640" cy="772560"/>
            </a:xfrm>
            <a:prstGeom prst="rect">
              <a:avLst/>
            </a:prstGeom>
            <a:ln w="9360">
              <a:noFill/>
            </a:ln>
          </p:spPr>
        </p:pic>
        <p:sp>
          <p:nvSpPr>
            <p:cNvPr id="91" name="CustomShape 4"/>
            <p:cNvSpPr/>
            <p:nvPr/>
          </p:nvSpPr>
          <p:spPr>
            <a:xfrm>
              <a:off x="1143000" y="100080"/>
              <a:ext cx="7922520" cy="956880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/>
            <a:p>
              <a:pPr algn="ctr">
                <a:lnSpc>
                  <a:spcPct val="100000"/>
                </a:lnSpc>
              </a:pPr>
              <a:r>
                <a:rPr b="1" lang="ru-RU" sz="1300" spc="-1" strike="noStrike">
                  <a:solidFill>
                    <a:srgbClr val="ffffff"/>
                  </a:solidFill>
                  <a:latin typeface="Verdana"/>
                  <a:ea typeface="DejaVu Sans"/>
                </a:rPr>
                <a:t>Методические рекомендации по организации дистанционного </a:t>
              </a:r>
              <a:endParaRPr b="0" lang="ru-RU" sz="13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b="1" lang="ru-RU" sz="1300" spc="-1" strike="noStrike">
                  <a:solidFill>
                    <a:srgbClr val="ffffff"/>
                  </a:solidFill>
                  <a:latin typeface="Verdana"/>
                  <a:ea typeface="DejaVu Sans"/>
                </a:rPr>
                <a:t>обучения с помощью  АИС «Навигатор»</a:t>
              </a:r>
              <a:endParaRPr b="0" lang="ru-RU" sz="1300" spc="-1" strike="noStrike">
                <a:latin typeface="Arial"/>
              </a:endParaRPr>
            </a:p>
          </p:txBody>
        </p:sp>
      </p:grpSp>
      <p:grpSp>
        <p:nvGrpSpPr>
          <p:cNvPr id="92" name="Group 5"/>
          <p:cNvGrpSpPr/>
          <p:nvPr/>
        </p:nvGrpSpPr>
        <p:grpSpPr>
          <a:xfrm>
            <a:off x="1079640" y="6464160"/>
            <a:ext cx="8036640" cy="416880"/>
            <a:chOff x="1079640" y="6464160"/>
            <a:chExt cx="8036640" cy="416880"/>
          </a:xfrm>
        </p:grpSpPr>
        <p:pic>
          <p:nvPicPr>
            <p:cNvPr id="93" name="Picture 8" descr=""/>
            <p:cNvPicPr/>
            <p:nvPr/>
          </p:nvPicPr>
          <p:blipFill>
            <a:blip r:embed="rId3"/>
            <a:stretch/>
          </p:blipFill>
          <p:spPr>
            <a:xfrm>
              <a:off x="1079640" y="6464160"/>
              <a:ext cx="8036640" cy="416880"/>
            </a:xfrm>
            <a:prstGeom prst="rect">
              <a:avLst/>
            </a:prstGeom>
            <a:ln w="9360">
              <a:noFill/>
            </a:ln>
          </p:spPr>
        </p:pic>
        <p:sp>
          <p:nvSpPr>
            <p:cNvPr id="94" name="CustomShape 6"/>
            <p:cNvSpPr/>
            <p:nvPr/>
          </p:nvSpPr>
          <p:spPr>
            <a:xfrm>
              <a:off x="1143000" y="6505560"/>
              <a:ext cx="7922520" cy="275400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/>
            <a:p>
              <a:pPr algn="ctr">
                <a:lnSpc>
                  <a:spcPct val="100000"/>
                </a:lnSpc>
              </a:pPr>
              <a:r>
                <a:rPr b="0" lang="ru-RU" sz="1200" spc="-1" strike="noStrike">
                  <a:solidFill>
                    <a:srgbClr val="ffffff"/>
                  </a:solidFill>
                  <a:latin typeface="Verdana"/>
                  <a:ea typeface="DejaVu Sans"/>
                </a:rPr>
                <a:t>Воробьев Никита Александрович, старший методист РМЦ ДОД Омской области</a:t>
              </a:r>
              <a:endParaRPr b="0" lang="ru-RU" sz="1200" spc="-1" strike="noStrike">
                <a:latin typeface="Arial"/>
              </a:endParaRPr>
            </a:p>
          </p:txBody>
        </p:sp>
      </p:grpSp>
      <p:sp>
        <p:nvSpPr>
          <p:cNvPr id="95" name="CustomShape 7"/>
          <p:cNvSpPr/>
          <p:nvPr/>
        </p:nvSpPr>
        <p:spPr>
          <a:xfrm>
            <a:off x="1143000" y="1025640"/>
            <a:ext cx="7695360" cy="6422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</p:txBody>
      </p:sp>
      <p:pic>
        <p:nvPicPr>
          <p:cNvPr id="96" name="Picture 11" descr=""/>
          <p:cNvPicPr/>
          <p:nvPr/>
        </p:nvPicPr>
        <p:blipFill>
          <a:blip r:embed="rId4"/>
          <a:stretch/>
        </p:blipFill>
        <p:spPr>
          <a:xfrm>
            <a:off x="1730160" y="3168720"/>
            <a:ext cx="6118920" cy="2663280"/>
          </a:xfrm>
          <a:prstGeom prst="rect">
            <a:avLst/>
          </a:prstGeom>
          <a:ln w="9360">
            <a:noFill/>
          </a:ln>
        </p:spPr>
      </p:pic>
      <p:sp>
        <p:nvSpPr>
          <p:cNvPr id="97" name="CustomShape 8"/>
          <p:cNvSpPr/>
          <p:nvPr/>
        </p:nvSpPr>
        <p:spPr>
          <a:xfrm>
            <a:off x="1224000" y="1089000"/>
            <a:ext cx="7703280" cy="9122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Для организации дистанционного занятия, войдите в административную панель автоматизированной информационной системы «Навигатор дополнительного образования Омской области». Затем, откройте модуль </a:t>
            </a:r>
            <a:r>
              <a:rPr b="1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«Журнал посещаемости».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CustomShape 1"/>
          <p:cNvSpPr/>
          <p:nvPr/>
        </p:nvSpPr>
        <p:spPr>
          <a:xfrm>
            <a:off x="152280" y="1057320"/>
            <a:ext cx="694440" cy="6138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8360" bIns="0"/>
          <a:p>
            <a:pPr marL="12600" indent="85680" algn="ctr">
              <a:lnSpc>
                <a:spcPct val="98000"/>
              </a:lnSpc>
              <a:spcBef>
                <a:spcPts val="150"/>
              </a:spcBef>
            </a:pPr>
            <a:r>
              <a:rPr b="1" lang="ru-RU" sz="1000" spc="-1" strike="noStrike">
                <a:solidFill>
                  <a:srgbClr val="ffffff"/>
                </a:solidFill>
                <a:latin typeface="Verdana"/>
                <a:ea typeface="DejaVu Sans"/>
              </a:rPr>
              <a:t>РМЦ ДОД Омской области</a:t>
            </a:r>
            <a:endParaRPr b="0" lang="ru-RU" sz="1000" spc="-1" strike="noStrike">
              <a:latin typeface="Arial"/>
            </a:endParaRPr>
          </a:p>
        </p:txBody>
      </p:sp>
      <p:sp>
        <p:nvSpPr>
          <p:cNvPr id="305" name="CustomShape 2"/>
          <p:cNvSpPr/>
          <p:nvPr/>
        </p:nvSpPr>
        <p:spPr>
          <a:xfrm>
            <a:off x="387360" y="6408720"/>
            <a:ext cx="297720" cy="1958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/>
          <a:p>
            <a:pPr marL="38160" algn="ctr">
              <a:lnSpc>
                <a:spcPct val="100000"/>
              </a:lnSpc>
              <a:spcBef>
                <a:spcPts val="99"/>
              </a:spcBef>
            </a:pPr>
            <a:r>
              <a:rPr b="0" lang="ru-RU" sz="1200" spc="-1" strike="noStrike">
                <a:solidFill>
                  <a:srgbClr val="ffffff"/>
                </a:solidFill>
                <a:latin typeface="Verdana"/>
                <a:ea typeface="DejaVu Sans"/>
              </a:rPr>
              <a:t>20</a:t>
            </a:r>
            <a:endParaRPr b="0" lang="ru-RU" sz="1200" spc="-1" strike="noStrike">
              <a:latin typeface="Arial"/>
            </a:endParaRPr>
          </a:p>
        </p:txBody>
      </p:sp>
      <p:pic>
        <p:nvPicPr>
          <p:cNvPr id="306" name="Picture 3" descr=""/>
          <p:cNvPicPr/>
          <p:nvPr/>
        </p:nvPicPr>
        <p:blipFill>
          <a:blip r:embed="rId1"/>
          <a:stretch/>
        </p:blipFill>
        <p:spPr>
          <a:xfrm>
            <a:off x="76320" y="76320"/>
            <a:ext cx="913680" cy="913680"/>
          </a:xfrm>
          <a:prstGeom prst="rect">
            <a:avLst/>
          </a:prstGeom>
          <a:ln w="9360">
            <a:noFill/>
          </a:ln>
        </p:spPr>
      </p:pic>
      <p:grpSp>
        <p:nvGrpSpPr>
          <p:cNvPr id="307" name="Group 3"/>
          <p:cNvGrpSpPr/>
          <p:nvPr/>
        </p:nvGrpSpPr>
        <p:grpSpPr>
          <a:xfrm>
            <a:off x="1079640" y="6464160"/>
            <a:ext cx="8036640" cy="416880"/>
            <a:chOff x="1079640" y="6464160"/>
            <a:chExt cx="8036640" cy="416880"/>
          </a:xfrm>
        </p:grpSpPr>
        <p:pic>
          <p:nvPicPr>
            <p:cNvPr id="308" name="Picture 8" descr=""/>
            <p:cNvPicPr/>
            <p:nvPr/>
          </p:nvPicPr>
          <p:blipFill>
            <a:blip r:embed="rId2"/>
            <a:stretch/>
          </p:blipFill>
          <p:spPr>
            <a:xfrm>
              <a:off x="1079640" y="6464160"/>
              <a:ext cx="8036640" cy="416880"/>
            </a:xfrm>
            <a:prstGeom prst="rect">
              <a:avLst/>
            </a:prstGeom>
            <a:ln w="9360">
              <a:noFill/>
            </a:ln>
          </p:spPr>
        </p:pic>
        <p:sp>
          <p:nvSpPr>
            <p:cNvPr id="309" name="CustomShape 4"/>
            <p:cNvSpPr/>
            <p:nvPr/>
          </p:nvSpPr>
          <p:spPr>
            <a:xfrm>
              <a:off x="1143000" y="6505560"/>
              <a:ext cx="7922520" cy="275400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/>
            <a:p>
              <a:pPr algn="ctr">
                <a:lnSpc>
                  <a:spcPct val="100000"/>
                </a:lnSpc>
              </a:pPr>
              <a:r>
                <a:rPr b="0" lang="ru-RU" sz="1200" spc="-1" strike="noStrike">
                  <a:solidFill>
                    <a:srgbClr val="ffffff"/>
                  </a:solidFill>
                  <a:latin typeface="Verdana"/>
                  <a:ea typeface="DejaVu Sans"/>
                </a:rPr>
                <a:t>Воробьев Никита Александрович, старший методист РМЦ ДОД Омской области</a:t>
              </a:r>
              <a:endParaRPr b="0" lang="ru-RU" sz="1200" spc="-1" strike="noStrike">
                <a:latin typeface="Arial"/>
              </a:endParaRPr>
            </a:p>
          </p:txBody>
        </p:sp>
      </p:grpSp>
      <p:sp>
        <p:nvSpPr>
          <p:cNvPr id="310" name="CustomShape 5"/>
          <p:cNvSpPr/>
          <p:nvPr/>
        </p:nvSpPr>
        <p:spPr>
          <a:xfrm>
            <a:off x="1143000" y="1025640"/>
            <a:ext cx="7695360" cy="6422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</p:txBody>
      </p:sp>
      <p:pic>
        <p:nvPicPr>
          <p:cNvPr id="311" name="Рисунок 11" descr=""/>
          <p:cNvPicPr/>
          <p:nvPr/>
        </p:nvPicPr>
        <p:blipFill>
          <a:blip r:embed="rId3"/>
          <a:stretch/>
        </p:blipFill>
        <p:spPr>
          <a:xfrm>
            <a:off x="5000760" y="1296000"/>
            <a:ext cx="3947760" cy="4517280"/>
          </a:xfrm>
          <a:prstGeom prst="rect">
            <a:avLst/>
          </a:prstGeom>
          <a:ln>
            <a:noFill/>
          </a:ln>
        </p:spPr>
      </p:pic>
      <p:sp>
        <p:nvSpPr>
          <p:cNvPr id="312" name="CustomShape 6"/>
          <p:cNvSpPr/>
          <p:nvPr/>
        </p:nvSpPr>
        <p:spPr>
          <a:xfrm>
            <a:off x="1224000" y="1296000"/>
            <a:ext cx="3671640" cy="3313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В открывшейся карточке вы увидите информацию о выполнении задания, можете оценить его по выбранной ранее шкале оценки, а также дать комментарий к оценке задания. 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Выполненное задание вы можете увидеть во вкладке </a:t>
            </a:r>
            <a:r>
              <a:rPr b="1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«Результат»</a:t>
            </a: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, если оно было дано в форме письменного ответа. Либо во вкладке </a:t>
            </a:r>
            <a:r>
              <a:rPr b="1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«Файлы»</a:t>
            </a: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, если результатом выполнения задания был текстовый документ, изображение, видео и т.д.</a:t>
            </a:r>
            <a:endParaRPr b="0" lang="ru-RU" sz="1800" spc="-1" strike="noStrike">
              <a:latin typeface="Arial"/>
            </a:endParaRPr>
          </a:p>
        </p:txBody>
      </p:sp>
      <p:grpSp>
        <p:nvGrpSpPr>
          <p:cNvPr id="313" name="Group 7"/>
          <p:cNvGrpSpPr/>
          <p:nvPr/>
        </p:nvGrpSpPr>
        <p:grpSpPr>
          <a:xfrm>
            <a:off x="1080360" y="51480"/>
            <a:ext cx="8036640" cy="772560"/>
            <a:chOff x="1080360" y="51480"/>
            <a:chExt cx="8036640" cy="772560"/>
          </a:xfrm>
        </p:grpSpPr>
        <p:pic>
          <p:nvPicPr>
            <p:cNvPr id="314" name="Picture 5" descr=""/>
            <p:cNvPicPr/>
            <p:nvPr/>
          </p:nvPicPr>
          <p:blipFill>
            <a:blip r:embed="rId4"/>
            <a:stretch/>
          </p:blipFill>
          <p:spPr>
            <a:xfrm>
              <a:off x="1080360" y="51480"/>
              <a:ext cx="8036640" cy="772560"/>
            </a:xfrm>
            <a:prstGeom prst="rect">
              <a:avLst/>
            </a:prstGeom>
            <a:ln w="9360">
              <a:noFill/>
            </a:ln>
          </p:spPr>
        </p:pic>
        <p:sp>
          <p:nvSpPr>
            <p:cNvPr id="315" name="CustomShape 8"/>
            <p:cNvSpPr/>
            <p:nvPr/>
          </p:nvSpPr>
          <p:spPr>
            <a:xfrm>
              <a:off x="1143720" y="100800"/>
              <a:ext cx="7922520" cy="489600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/>
            <a:p>
              <a:pPr algn="ctr">
                <a:lnSpc>
                  <a:spcPct val="100000"/>
                </a:lnSpc>
              </a:pPr>
              <a:r>
                <a:rPr b="1" lang="ru-RU" sz="1300" spc="-1" strike="noStrike">
                  <a:solidFill>
                    <a:srgbClr val="ffffff"/>
                  </a:solidFill>
                  <a:latin typeface="Verdana"/>
                  <a:ea typeface="DejaVu Sans"/>
                </a:rPr>
                <a:t>Методические рекомендации по организации дистанционного </a:t>
              </a:r>
              <a:endParaRPr b="0" lang="ru-RU" sz="13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b="1" lang="ru-RU" sz="1300" spc="-1" strike="noStrike">
                  <a:solidFill>
                    <a:srgbClr val="ffffff"/>
                  </a:solidFill>
                  <a:latin typeface="Verdana"/>
                  <a:ea typeface="DejaVu Sans"/>
                </a:rPr>
                <a:t>обучения с помощью  АИС «Навигатор»</a:t>
              </a:r>
              <a:endParaRPr b="0" lang="ru-RU" sz="1300" spc="-1" strike="noStrike"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9" dur="indefinite" restart="never" nodeType="tmRoot">
          <p:childTnLst>
            <p:seq>
              <p:cTn id="4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CustomShape 1"/>
          <p:cNvSpPr/>
          <p:nvPr/>
        </p:nvSpPr>
        <p:spPr>
          <a:xfrm>
            <a:off x="152280" y="1057320"/>
            <a:ext cx="694440" cy="6138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8360" bIns="0"/>
          <a:p>
            <a:pPr marL="12600" indent="85680" algn="ctr">
              <a:lnSpc>
                <a:spcPct val="98000"/>
              </a:lnSpc>
              <a:spcBef>
                <a:spcPts val="150"/>
              </a:spcBef>
            </a:pPr>
            <a:r>
              <a:rPr b="1" lang="ru-RU" sz="1000" spc="-1" strike="noStrike">
                <a:solidFill>
                  <a:srgbClr val="ffffff"/>
                </a:solidFill>
                <a:latin typeface="Verdana"/>
                <a:ea typeface="DejaVu Sans"/>
              </a:rPr>
              <a:t>РМЦ ДОД Омской области</a:t>
            </a:r>
            <a:endParaRPr b="0" lang="ru-RU" sz="1000" spc="-1" strike="noStrike">
              <a:latin typeface="Arial"/>
            </a:endParaRPr>
          </a:p>
        </p:txBody>
      </p:sp>
      <p:sp>
        <p:nvSpPr>
          <p:cNvPr id="317" name="CustomShape 2"/>
          <p:cNvSpPr/>
          <p:nvPr/>
        </p:nvSpPr>
        <p:spPr>
          <a:xfrm>
            <a:off x="1219320" y="1143000"/>
            <a:ext cx="7695360" cy="32644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ff0000"/>
                </a:solidFill>
                <a:latin typeface="Cambria"/>
                <a:ea typeface="DejaVu Sans"/>
              </a:rPr>
              <a:t>По вопросам  работы в </a:t>
            </a: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ff0000"/>
                </a:solidFill>
                <a:latin typeface="Cambria"/>
                <a:ea typeface="DejaVu Sans"/>
              </a:rPr>
              <a:t>АВТОМАТИЗИРОВАННОЙ ИНФОРМАЦИОННОЙ СИСТЕМЕ «НАВИГАТОР ДОПОЛНИТЕЛЬНОГО ОБРАЗОВАНИЯ </a:t>
            </a: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ff0000"/>
                </a:solidFill>
                <a:latin typeface="Cambria"/>
                <a:ea typeface="DejaVu Sans"/>
              </a:rPr>
              <a:t>ОМСКОЙ ОБЛАСТИ» </a:t>
            </a: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ff0000"/>
                </a:solidFill>
                <a:latin typeface="Cambria"/>
                <a:ea typeface="DejaVu Sans"/>
              </a:rPr>
              <a:t>Вы можете обратиться в</a:t>
            </a:r>
            <a:r>
              <a:rPr b="1" lang="ru-RU" sz="2000" spc="-1" strike="noStrike">
                <a:solidFill>
                  <a:srgbClr val="ff0000"/>
                </a:solidFill>
                <a:latin typeface="Calibri"/>
                <a:ea typeface="DejaVu Sans"/>
              </a:rPr>
              <a:t> </a:t>
            </a:r>
            <a:r>
              <a:rPr b="1" lang="ru-RU" sz="2000" spc="-1" strike="noStrike">
                <a:solidFill>
                  <a:srgbClr val="ff0000"/>
                </a:solidFill>
                <a:latin typeface="Cambria"/>
                <a:ea typeface="DejaVu Sans"/>
              </a:rPr>
              <a:t>БУ ОО ДО «ЦДНВ «Исток» - Региональный модельный центр дополнительного образования детей  Омской области </a:t>
            </a: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ff0000"/>
                </a:solidFill>
                <a:latin typeface="Cambria"/>
                <a:ea typeface="DejaVu Sans"/>
              </a:rPr>
              <a:t>(РМЦ ДОД Омской области)</a:t>
            </a: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800" spc="-1" strike="noStrike">
                <a:solidFill>
                  <a:srgbClr val="0070c0"/>
                </a:solidFill>
                <a:latin typeface="Arial"/>
                <a:ea typeface="DejaVu Sans"/>
              </a:rPr>
              <a:t>  </a:t>
            </a:r>
            <a:endParaRPr b="0" lang="ru-RU" sz="800" spc="-1" strike="noStrike">
              <a:latin typeface="Arial"/>
            </a:endParaRPr>
          </a:p>
        </p:txBody>
      </p:sp>
      <p:sp>
        <p:nvSpPr>
          <p:cNvPr id="318" name="CustomShape 3"/>
          <p:cNvSpPr/>
          <p:nvPr/>
        </p:nvSpPr>
        <p:spPr>
          <a:xfrm>
            <a:off x="387360" y="6408720"/>
            <a:ext cx="297720" cy="1958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/>
          <a:p>
            <a:pPr marL="38160" algn="ctr">
              <a:lnSpc>
                <a:spcPct val="100000"/>
              </a:lnSpc>
              <a:spcBef>
                <a:spcPts val="99"/>
              </a:spcBef>
            </a:pPr>
            <a:r>
              <a:rPr b="0" lang="ru-RU" sz="1200" spc="-1" strike="noStrike">
                <a:solidFill>
                  <a:srgbClr val="ffffff"/>
                </a:solidFill>
                <a:latin typeface="Verdana"/>
                <a:ea typeface="DejaVu Sans"/>
              </a:rPr>
              <a:t>21</a:t>
            </a:r>
            <a:endParaRPr b="0" lang="ru-RU" sz="1200" spc="-1" strike="noStrike">
              <a:latin typeface="Arial"/>
            </a:endParaRPr>
          </a:p>
        </p:txBody>
      </p:sp>
      <p:pic>
        <p:nvPicPr>
          <p:cNvPr id="319" name="Picture 4" descr=""/>
          <p:cNvPicPr/>
          <p:nvPr/>
        </p:nvPicPr>
        <p:blipFill>
          <a:blip r:embed="rId1"/>
          <a:stretch/>
        </p:blipFill>
        <p:spPr>
          <a:xfrm>
            <a:off x="1895400" y="4191120"/>
            <a:ext cx="694440" cy="491400"/>
          </a:xfrm>
          <a:prstGeom prst="rect">
            <a:avLst/>
          </a:prstGeom>
          <a:ln w="9360">
            <a:noFill/>
          </a:ln>
        </p:spPr>
      </p:pic>
      <p:sp>
        <p:nvSpPr>
          <p:cNvPr id="320" name="CustomShape 4"/>
          <p:cNvSpPr/>
          <p:nvPr/>
        </p:nvSpPr>
        <p:spPr>
          <a:xfrm>
            <a:off x="2719440" y="4343400"/>
            <a:ext cx="2766240" cy="2818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90000"/>
              </a:lnSpc>
              <a:spcBef>
                <a:spcPts val="1199"/>
              </a:spcBef>
            </a:pPr>
            <a:r>
              <a:rPr b="1" lang="ru-RU" sz="2000" spc="-1" strike="noStrike">
                <a:solidFill>
                  <a:srgbClr val="1f497d"/>
                </a:solidFill>
                <a:latin typeface="Calibri"/>
                <a:ea typeface="DejaVu Sans"/>
              </a:rPr>
              <a:t>8(3812)45-09-26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199"/>
              </a:spcBef>
            </a:pPr>
            <a:r>
              <a:rPr b="1" lang="ru-RU" sz="2000" spc="-1" strike="noStrike">
                <a:solidFill>
                  <a:srgbClr val="953735"/>
                </a:solidFill>
                <a:latin typeface="Calibri"/>
                <a:ea typeface="DejaVu Sans"/>
              </a:rPr>
              <a:t>  </a:t>
            </a:r>
            <a:endParaRPr b="0" lang="ru-RU" sz="2000" spc="-1" strike="noStrike">
              <a:latin typeface="Arial"/>
            </a:endParaRPr>
          </a:p>
        </p:txBody>
      </p:sp>
      <p:pic>
        <p:nvPicPr>
          <p:cNvPr id="321" name="Picture 6" descr=""/>
          <p:cNvPicPr/>
          <p:nvPr/>
        </p:nvPicPr>
        <p:blipFill>
          <a:blip r:embed="rId2"/>
          <a:stretch/>
        </p:blipFill>
        <p:spPr>
          <a:xfrm>
            <a:off x="1828800" y="4952880"/>
            <a:ext cx="864360" cy="559800"/>
          </a:xfrm>
          <a:prstGeom prst="rect">
            <a:avLst/>
          </a:prstGeom>
          <a:ln w="9360">
            <a:noFill/>
          </a:ln>
        </p:spPr>
      </p:pic>
      <p:sp>
        <p:nvSpPr>
          <p:cNvPr id="322" name="CustomShape 5"/>
          <p:cNvSpPr/>
          <p:nvPr/>
        </p:nvSpPr>
        <p:spPr>
          <a:xfrm>
            <a:off x="2754360" y="5105520"/>
            <a:ext cx="2745720" cy="3675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>
              <a:lnSpc>
                <a:spcPct val="90000"/>
              </a:lnSpc>
              <a:spcBef>
                <a:spcPts val="1199"/>
              </a:spcBef>
            </a:pPr>
            <a:r>
              <a:rPr b="1" lang="en-US" sz="2000" spc="-1" strike="noStrike">
                <a:solidFill>
                  <a:srgbClr val="0000ff"/>
                </a:solidFill>
                <a:latin typeface="Calibri"/>
                <a:ea typeface="DejaVu Sans"/>
              </a:rPr>
              <a:t>istok-rmc@omskportal.ru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323" name="CustomShape 6"/>
          <p:cNvSpPr/>
          <p:nvPr/>
        </p:nvSpPr>
        <p:spPr>
          <a:xfrm>
            <a:off x="2743200" y="5802480"/>
            <a:ext cx="3504600" cy="3978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b="1" lang="ru-RU" sz="2000" spc="-1" strike="noStrike" u="sng">
                <a:solidFill>
                  <a:srgbClr val="ccccff"/>
                </a:solidFill>
                <a:uFillTx/>
                <a:latin typeface="Arial"/>
                <a:ea typeface="DejaVu Sans"/>
                <a:hlinkClick r:id="rId3"/>
              </a:rPr>
              <a:t>http://rmc55.omsk.obr55.ru</a:t>
            </a:r>
            <a:endParaRPr b="0" lang="ru-RU" sz="2000" spc="-1" strike="noStrike">
              <a:latin typeface="Arial"/>
            </a:endParaRPr>
          </a:p>
        </p:txBody>
      </p:sp>
      <p:pic>
        <p:nvPicPr>
          <p:cNvPr id="324" name="Picture 9" descr=""/>
          <p:cNvPicPr/>
          <p:nvPr/>
        </p:nvPicPr>
        <p:blipFill>
          <a:blip r:embed="rId4"/>
          <a:stretch/>
        </p:blipFill>
        <p:spPr>
          <a:xfrm>
            <a:off x="1828800" y="5715000"/>
            <a:ext cx="853200" cy="532800"/>
          </a:xfrm>
          <a:prstGeom prst="rect">
            <a:avLst/>
          </a:prstGeom>
          <a:ln w="9360">
            <a:noFill/>
          </a:ln>
        </p:spPr>
      </p:pic>
      <p:pic>
        <p:nvPicPr>
          <p:cNvPr id="325" name="Picture 10" descr=""/>
          <p:cNvPicPr/>
          <p:nvPr/>
        </p:nvPicPr>
        <p:blipFill>
          <a:blip r:embed="rId5"/>
          <a:stretch/>
        </p:blipFill>
        <p:spPr>
          <a:xfrm>
            <a:off x="76320" y="76320"/>
            <a:ext cx="913680" cy="913680"/>
          </a:xfrm>
          <a:prstGeom prst="rect">
            <a:avLst/>
          </a:prstGeom>
          <a:ln w="9360">
            <a:noFill/>
          </a:ln>
        </p:spPr>
      </p:pic>
      <p:grpSp>
        <p:nvGrpSpPr>
          <p:cNvPr id="326" name="Group 7"/>
          <p:cNvGrpSpPr/>
          <p:nvPr/>
        </p:nvGrpSpPr>
        <p:grpSpPr>
          <a:xfrm>
            <a:off x="1079640" y="6464160"/>
            <a:ext cx="8036640" cy="416880"/>
            <a:chOff x="1079640" y="6464160"/>
            <a:chExt cx="8036640" cy="416880"/>
          </a:xfrm>
        </p:grpSpPr>
        <p:pic>
          <p:nvPicPr>
            <p:cNvPr id="327" name="Picture 12" descr=""/>
            <p:cNvPicPr/>
            <p:nvPr/>
          </p:nvPicPr>
          <p:blipFill>
            <a:blip r:embed="rId6"/>
            <a:stretch/>
          </p:blipFill>
          <p:spPr>
            <a:xfrm>
              <a:off x="1079640" y="6464160"/>
              <a:ext cx="8036640" cy="416880"/>
            </a:xfrm>
            <a:prstGeom prst="rect">
              <a:avLst/>
            </a:prstGeom>
            <a:ln w="9360">
              <a:noFill/>
            </a:ln>
          </p:spPr>
        </p:pic>
        <p:sp>
          <p:nvSpPr>
            <p:cNvPr id="328" name="CustomShape 8"/>
            <p:cNvSpPr/>
            <p:nvPr/>
          </p:nvSpPr>
          <p:spPr>
            <a:xfrm>
              <a:off x="1143000" y="6505560"/>
              <a:ext cx="7922520" cy="275400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/>
            <a:p>
              <a:pPr algn="ctr">
                <a:lnSpc>
                  <a:spcPct val="100000"/>
                </a:lnSpc>
              </a:pPr>
              <a:r>
                <a:rPr b="0" lang="ru-RU" sz="1200" spc="-1" strike="noStrike">
                  <a:solidFill>
                    <a:srgbClr val="ffffff"/>
                  </a:solidFill>
                  <a:latin typeface="Verdana"/>
                  <a:ea typeface="DejaVu Sans"/>
                </a:rPr>
                <a:t>Воробьев Никита Александрович, старший методист РМЦ ДОД Омской области</a:t>
              </a:r>
              <a:endParaRPr b="0" lang="ru-RU" sz="1200" spc="-1" strike="noStrike">
                <a:latin typeface="Arial"/>
              </a:endParaRPr>
            </a:p>
          </p:txBody>
        </p:sp>
      </p:grpSp>
      <p:grpSp>
        <p:nvGrpSpPr>
          <p:cNvPr id="329" name="Group 9"/>
          <p:cNvGrpSpPr/>
          <p:nvPr/>
        </p:nvGrpSpPr>
        <p:grpSpPr>
          <a:xfrm>
            <a:off x="1080360" y="51480"/>
            <a:ext cx="8036640" cy="772560"/>
            <a:chOff x="1080360" y="51480"/>
            <a:chExt cx="8036640" cy="772560"/>
          </a:xfrm>
        </p:grpSpPr>
        <p:pic>
          <p:nvPicPr>
            <p:cNvPr id="330" name="Picture 5" descr=""/>
            <p:cNvPicPr/>
            <p:nvPr/>
          </p:nvPicPr>
          <p:blipFill>
            <a:blip r:embed="rId7"/>
            <a:stretch/>
          </p:blipFill>
          <p:spPr>
            <a:xfrm>
              <a:off x="1080360" y="51480"/>
              <a:ext cx="8036640" cy="772560"/>
            </a:xfrm>
            <a:prstGeom prst="rect">
              <a:avLst/>
            </a:prstGeom>
            <a:ln w="9360">
              <a:noFill/>
            </a:ln>
          </p:spPr>
        </p:pic>
        <p:sp>
          <p:nvSpPr>
            <p:cNvPr id="331" name="CustomShape 10"/>
            <p:cNvSpPr/>
            <p:nvPr/>
          </p:nvSpPr>
          <p:spPr>
            <a:xfrm>
              <a:off x="1143720" y="100800"/>
              <a:ext cx="7922520" cy="489600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/>
            <a:p>
              <a:pPr algn="ctr">
                <a:lnSpc>
                  <a:spcPct val="100000"/>
                </a:lnSpc>
              </a:pPr>
              <a:r>
                <a:rPr b="1" lang="ru-RU" sz="1300" spc="-1" strike="noStrike">
                  <a:solidFill>
                    <a:srgbClr val="ffffff"/>
                  </a:solidFill>
                  <a:latin typeface="Verdana"/>
                  <a:ea typeface="DejaVu Sans"/>
                </a:rPr>
                <a:t>Методические рекомендации по организации дистанционного </a:t>
              </a:r>
              <a:endParaRPr b="0" lang="ru-RU" sz="13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b="1" lang="ru-RU" sz="1300" spc="-1" strike="noStrike">
                  <a:solidFill>
                    <a:srgbClr val="ffffff"/>
                  </a:solidFill>
                  <a:latin typeface="Verdana"/>
                  <a:ea typeface="DejaVu Sans"/>
                </a:rPr>
                <a:t>обучения с помощью  АИС «Навигатор»</a:t>
              </a:r>
              <a:endParaRPr b="0" lang="ru-RU" sz="1300" spc="-1" strike="noStrike"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1" dur="indefinite" restart="never" nodeType="tmRoot">
          <p:childTnLst>
            <p:seq>
              <p:cTn id="4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CustomShape 1"/>
          <p:cNvSpPr/>
          <p:nvPr/>
        </p:nvSpPr>
        <p:spPr>
          <a:xfrm>
            <a:off x="152280" y="1057320"/>
            <a:ext cx="694440" cy="6138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8360" bIns="0"/>
          <a:p>
            <a:pPr marL="12600" indent="85680" algn="ctr">
              <a:lnSpc>
                <a:spcPct val="98000"/>
              </a:lnSpc>
              <a:spcBef>
                <a:spcPts val="150"/>
              </a:spcBef>
            </a:pPr>
            <a:r>
              <a:rPr b="1" lang="ru-RU" sz="1000" spc="-1" strike="noStrike">
                <a:solidFill>
                  <a:srgbClr val="ffffff"/>
                </a:solidFill>
                <a:latin typeface="Verdana"/>
                <a:ea typeface="DejaVu Sans"/>
              </a:rPr>
              <a:t>РМЦ ДОД Омской области</a:t>
            </a:r>
            <a:endParaRPr b="0" lang="ru-RU" sz="1000" spc="-1" strike="noStrike">
              <a:latin typeface="Arial"/>
            </a:endParaRPr>
          </a:p>
        </p:txBody>
      </p:sp>
      <p:sp>
        <p:nvSpPr>
          <p:cNvPr id="99" name="CustomShape 2"/>
          <p:cNvSpPr/>
          <p:nvPr/>
        </p:nvSpPr>
        <p:spPr>
          <a:xfrm>
            <a:off x="387360" y="6408720"/>
            <a:ext cx="297720" cy="1958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/>
          <a:p>
            <a:pPr marL="38160" algn="ctr">
              <a:lnSpc>
                <a:spcPct val="100000"/>
              </a:lnSpc>
              <a:spcBef>
                <a:spcPts val="99"/>
              </a:spcBef>
            </a:pPr>
            <a:r>
              <a:rPr b="0" lang="ru-RU" sz="1200" spc="-1" strike="noStrike">
                <a:solidFill>
                  <a:srgbClr val="ffffff"/>
                </a:solidFill>
                <a:latin typeface="Verdana"/>
                <a:ea typeface="DejaVu Sans"/>
              </a:rPr>
              <a:t>3</a:t>
            </a:r>
            <a:endParaRPr b="0" lang="ru-RU" sz="1200" spc="-1" strike="noStrike">
              <a:latin typeface="Arial"/>
            </a:endParaRPr>
          </a:p>
        </p:txBody>
      </p:sp>
      <p:pic>
        <p:nvPicPr>
          <p:cNvPr id="100" name="Picture 3" descr=""/>
          <p:cNvPicPr/>
          <p:nvPr/>
        </p:nvPicPr>
        <p:blipFill>
          <a:blip r:embed="rId1"/>
          <a:stretch/>
        </p:blipFill>
        <p:spPr>
          <a:xfrm>
            <a:off x="76320" y="76320"/>
            <a:ext cx="913680" cy="913680"/>
          </a:xfrm>
          <a:prstGeom prst="rect">
            <a:avLst/>
          </a:prstGeom>
          <a:ln w="9360">
            <a:noFill/>
          </a:ln>
        </p:spPr>
      </p:pic>
      <p:grpSp>
        <p:nvGrpSpPr>
          <p:cNvPr id="101" name="Group 3"/>
          <p:cNvGrpSpPr/>
          <p:nvPr/>
        </p:nvGrpSpPr>
        <p:grpSpPr>
          <a:xfrm>
            <a:off x="1079640" y="6464160"/>
            <a:ext cx="8036640" cy="416880"/>
            <a:chOff x="1079640" y="6464160"/>
            <a:chExt cx="8036640" cy="416880"/>
          </a:xfrm>
        </p:grpSpPr>
        <p:pic>
          <p:nvPicPr>
            <p:cNvPr id="102" name="Picture 8" descr=""/>
            <p:cNvPicPr/>
            <p:nvPr/>
          </p:nvPicPr>
          <p:blipFill>
            <a:blip r:embed="rId2"/>
            <a:stretch/>
          </p:blipFill>
          <p:spPr>
            <a:xfrm>
              <a:off x="1079640" y="6464160"/>
              <a:ext cx="8036640" cy="416880"/>
            </a:xfrm>
            <a:prstGeom prst="rect">
              <a:avLst/>
            </a:prstGeom>
            <a:ln w="9360">
              <a:noFill/>
            </a:ln>
          </p:spPr>
        </p:pic>
        <p:sp>
          <p:nvSpPr>
            <p:cNvPr id="103" name="CustomShape 4"/>
            <p:cNvSpPr/>
            <p:nvPr/>
          </p:nvSpPr>
          <p:spPr>
            <a:xfrm>
              <a:off x="1143000" y="6505560"/>
              <a:ext cx="7922520" cy="275400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/>
            <a:p>
              <a:pPr algn="ctr">
                <a:lnSpc>
                  <a:spcPct val="100000"/>
                </a:lnSpc>
              </a:pPr>
              <a:r>
                <a:rPr b="0" lang="ru-RU" sz="1200" spc="-1" strike="noStrike">
                  <a:solidFill>
                    <a:srgbClr val="ffffff"/>
                  </a:solidFill>
                  <a:latin typeface="Verdana"/>
                  <a:ea typeface="DejaVu Sans"/>
                </a:rPr>
                <a:t>Воробьев Никита Александрович, старший методист РМЦ ДОД Омской области</a:t>
              </a:r>
              <a:endParaRPr b="0" lang="ru-RU" sz="1200" spc="-1" strike="noStrike">
                <a:latin typeface="Arial"/>
              </a:endParaRPr>
            </a:p>
          </p:txBody>
        </p:sp>
      </p:grpSp>
      <p:sp>
        <p:nvSpPr>
          <p:cNvPr id="104" name="CustomShape 5"/>
          <p:cNvSpPr/>
          <p:nvPr/>
        </p:nvSpPr>
        <p:spPr>
          <a:xfrm>
            <a:off x="1143000" y="1025640"/>
            <a:ext cx="7695360" cy="6422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</p:txBody>
      </p:sp>
      <p:pic>
        <p:nvPicPr>
          <p:cNvPr id="105" name="Picture 11" descr=""/>
          <p:cNvPicPr/>
          <p:nvPr/>
        </p:nvPicPr>
        <p:blipFill>
          <a:blip r:embed="rId3"/>
          <a:stretch/>
        </p:blipFill>
        <p:spPr>
          <a:xfrm>
            <a:off x="1440000" y="2529000"/>
            <a:ext cx="7149240" cy="2439360"/>
          </a:xfrm>
          <a:prstGeom prst="rect">
            <a:avLst/>
          </a:prstGeom>
          <a:ln w="9360">
            <a:noFill/>
          </a:ln>
        </p:spPr>
      </p:pic>
      <p:sp>
        <p:nvSpPr>
          <p:cNvPr id="106" name="CustomShape 6"/>
          <p:cNvSpPr/>
          <p:nvPr/>
        </p:nvSpPr>
        <p:spPr>
          <a:xfrm>
            <a:off x="1295280" y="1224000"/>
            <a:ext cx="7327080" cy="10951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В поисковой строке найдите журнал той группы, для которой 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планируется проведение дистанционного занятия и откройте его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двойным нажатием на номер группы.</a:t>
            </a:r>
            <a:endParaRPr b="0" lang="ru-RU" sz="1800" spc="-1" strike="noStrike">
              <a:latin typeface="Arial"/>
            </a:endParaRPr>
          </a:p>
        </p:txBody>
      </p:sp>
      <p:grpSp>
        <p:nvGrpSpPr>
          <p:cNvPr id="107" name="Group 7"/>
          <p:cNvGrpSpPr/>
          <p:nvPr/>
        </p:nvGrpSpPr>
        <p:grpSpPr>
          <a:xfrm>
            <a:off x="1080000" y="51120"/>
            <a:ext cx="8036640" cy="772560"/>
            <a:chOff x="1080000" y="51120"/>
            <a:chExt cx="8036640" cy="772560"/>
          </a:xfrm>
        </p:grpSpPr>
        <p:pic>
          <p:nvPicPr>
            <p:cNvPr id="108" name="Picture 5" descr=""/>
            <p:cNvPicPr/>
            <p:nvPr/>
          </p:nvPicPr>
          <p:blipFill>
            <a:blip r:embed="rId4"/>
            <a:stretch/>
          </p:blipFill>
          <p:spPr>
            <a:xfrm>
              <a:off x="1080000" y="51120"/>
              <a:ext cx="8036640" cy="772560"/>
            </a:xfrm>
            <a:prstGeom prst="rect">
              <a:avLst/>
            </a:prstGeom>
            <a:ln w="9360">
              <a:noFill/>
            </a:ln>
          </p:spPr>
        </p:pic>
        <p:sp>
          <p:nvSpPr>
            <p:cNvPr id="109" name="CustomShape 8"/>
            <p:cNvSpPr/>
            <p:nvPr/>
          </p:nvSpPr>
          <p:spPr>
            <a:xfrm>
              <a:off x="1143360" y="100440"/>
              <a:ext cx="7922520" cy="489600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/>
            <a:p>
              <a:pPr algn="ctr">
                <a:lnSpc>
                  <a:spcPct val="100000"/>
                </a:lnSpc>
              </a:pPr>
              <a:r>
                <a:rPr b="1" lang="ru-RU" sz="1300" spc="-1" strike="noStrike">
                  <a:solidFill>
                    <a:srgbClr val="ffffff"/>
                  </a:solidFill>
                  <a:latin typeface="Verdana"/>
                  <a:ea typeface="DejaVu Sans"/>
                </a:rPr>
                <a:t>Методические рекомендации по организации дистанционного </a:t>
              </a:r>
              <a:endParaRPr b="0" lang="ru-RU" sz="13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b="1" lang="ru-RU" sz="1300" spc="-1" strike="noStrike">
                  <a:solidFill>
                    <a:srgbClr val="ffffff"/>
                  </a:solidFill>
                  <a:latin typeface="Verdana"/>
                  <a:ea typeface="DejaVu Sans"/>
                </a:rPr>
                <a:t>обучения с помощью  АИС «Навигатор»</a:t>
              </a:r>
              <a:endParaRPr b="0" lang="ru-RU" sz="1300" spc="-1" strike="noStrike"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CustomShape 1"/>
          <p:cNvSpPr/>
          <p:nvPr/>
        </p:nvSpPr>
        <p:spPr>
          <a:xfrm>
            <a:off x="152280" y="1057320"/>
            <a:ext cx="694440" cy="6138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8360" bIns="0"/>
          <a:p>
            <a:pPr marL="12600" indent="85680" algn="ctr">
              <a:lnSpc>
                <a:spcPct val="98000"/>
              </a:lnSpc>
              <a:spcBef>
                <a:spcPts val="150"/>
              </a:spcBef>
            </a:pPr>
            <a:r>
              <a:rPr b="1" lang="ru-RU" sz="1000" spc="-1" strike="noStrike">
                <a:solidFill>
                  <a:srgbClr val="ffffff"/>
                </a:solidFill>
                <a:latin typeface="Verdana"/>
                <a:ea typeface="DejaVu Sans"/>
              </a:rPr>
              <a:t>РМЦ ДОД Омской области</a:t>
            </a:r>
            <a:endParaRPr b="0" lang="ru-RU" sz="1000" spc="-1" strike="noStrike">
              <a:latin typeface="Arial"/>
            </a:endParaRPr>
          </a:p>
        </p:txBody>
      </p:sp>
      <p:sp>
        <p:nvSpPr>
          <p:cNvPr id="111" name="CustomShape 2"/>
          <p:cNvSpPr/>
          <p:nvPr/>
        </p:nvSpPr>
        <p:spPr>
          <a:xfrm>
            <a:off x="387360" y="6408720"/>
            <a:ext cx="297720" cy="1958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/>
          <a:p>
            <a:pPr marL="38160" algn="ctr">
              <a:lnSpc>
                <a:spcPct val="100000"/>
              </a:lnSpc>
              <a:spcBef>
                <a:spcPts val="99"/>
              </a:spcBef>
            </a:pPr>
            <a:r>
              <a:rPr b="0" lang="ru-RU" sz="1200" spc="-1" strike="noStrike">
                <a:solidFill>
                  <a:srgbClr val="ffffff"/>
                </a:solidFill>
                <a:latin typeface="Verdana"/>
                <a:ea typeface="DejaVu Sans"/>
              </a:rPr>
              <a:t>4</a:t>
            </a:r>
            <a:endParaRPr b="0" lang="ru-RU" sz="1200" spc="-1" strike="noStrike">
              <a:latin typeface="Arial"/>
            </a:endParaRPr>
          </a:p>
        </p:txBody>
      </p:sp>
      <p:pic>
        <p:nvPicPr>
          <p:cNvPr id="112" name="Picture 3" descr=""/>
          <p:cNvPicPr/>
          <p:nvPr/>
        </p:nvPicPr>
        <p:blipFill>
          <a:blip r:embed="rId1"/>
          <a:stretch/>
        </p:blipFill>
        <p:spPr>
          <a:xfrm>
            <a:off x="76320" y="76320"/>
            <a:ext cx="913680" cy="913680"/>
          </a:xfrm>
          <a:prstGeom prst="rect">
            <a:avLst/>
          </a:prstGeom>
          <a:ln w="9360">
            <a:noFill/>
          </a:ln>
        </p:spPr>
      </p:pic>
      <p:grpSp>
        <p:nvGrpSpPr>
          <p:cNvPr id="113" name="Group 3"/>
          <p:cNvGrpSpPr/>
          <p:nvPr/>
        </p:nvGrpSpPr>
        <p:grpSpPr>
          <a:xfrm>
            <a:off x="1079640" y="6464160"/>
            <a:ext cx="8036640" cy="416880"/>
            <a:chOff x="1079640" y="6464160"/>
            <a:chExt cx="8036640" cy="416880"/>
          </a:xfrm>
        </p:grpSpPr>
        <p:pic>
          <p:nvPicPr>
            <p:cNvPr id="114" name="Picture 8" descr=""/>
            <p:cNvPicPr/>
            <p:nvPr/>
          </p:nvPicPr>
          <p:blipFill>
            <a:blip r:embed="rId2"/>
            <a:stretch/>
          </p:blipFill>
          <p:spPr>
            <a:xfrm>
              <a:off x="1079640" y="6464160"/>
              <a:ext cx="8036640" cy="416880"/>
            </a:xfrm>
            <a:prstGeom prst="rect">
              <a:avLst/>
            </a:prstGeom>
            <a:ln w="9360">
              <a:noFill/>
            </a:ln>
          </p:spPr>
        </p:pic>
        <p:sp>
          <p:nvSpPr>
            <p:cNvPr id="115" name="CustomShape 4"/>
            <p:cNvSpPr/>
            <p:nvPr/>
          </p:nvSpPr>
          <p:spPr>
            <a:xfrm>
              <a:off x="1143000" y="6505560"/>
              <a:ext cx="7922520" cy="275400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/>
            <a:p>
              <a:pPr algn="ctr">
                <a:lnSpc>
                  <a:spcPct val="100000"/>
                </a:lnSpc>
              </a:pPr>
              <a:r>
                <a:rPr b="0" lang="ru-RU" sz="1200" spc="-1" strike="noStrike">
                  <a:solidFill>
                    <a:srgbClr val="ffffff"/>
                  </a:solidFill>
                  <a:latin typeface="Verdana"/>
                  <a:ea typeface="DejaVu Sans"/>
                </a:rPr>
                <a:t>Воробьев Никита Александрович, старший методист РМЦ ДОД Омской области</a:t>
              </a:r>
              <a:endParaRPr b="0" lang="ru-RU" sz="1200" spc="-1" strike="noStrike">
                <a:latin typeface="Arial"/>
              </a:endParaRPr>
            </a:p>
          </p:txBody>
        </p:sp>
      </p:grpSp>
      <p:sp>
        <p:nvSpPr>
          <p:cNvPr id="116" name="CustomShape 5"/>
          <p:cNvSpPr/>
          <p:nvPr/>
        </p:nvSpPr>
        <p:spPr>
          <a:xfrm>
            <a:off x="1143000" y="1025640"/>
            <a:ext cx="7695360" cy="6422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</p:txBody>
      </p:sp>
      <p:sp>
        <p:nvSpPr>
          <p:cNvPr id="117" name="CustomShape 6"/>
          <p:cNvSpPr/>
          <p:nvPr/>
        </p:nvSpPr>
        <p:spPr>
          <a:xfrm>
            <a:off x="1295280" y="1079640"/>
            <a:ext cx="7612920" cy="9122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В окне журнала посещаемости выберите  ту дату, на которую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запланировано проведение занятия. Вам будет доступно три 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возможных команды:</a:t>
            </a:r>
            <a:endParaRPr b="0" lang="ru-RU" sz="18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Times New Roman"/>
              <a:buAutoNum type="arabicPeriod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Добавить вебинар.</a:t>
            </a:r>
            <a:endParaRPr b="0" lang="ru-RU" sz="18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Times New Roman"/>
              <a:buAutoNum type="arabicPeriod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Добавить занятие.</a:t>
            </a:r>
            <a:endParaRPr b="0" lang="ru-RU" sz="18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Times New Roman"/>
              <a:buAutoNum type="arabicPeriod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Добавить задание.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marL="360">
              <a:lnSpc>
                <a:spcPct val="100000"/>
              </a:lnSpc>
            </a:pPr>
            <a:r>
              <a:rPr b="0" lang="ru-RU" sz="1800" spc="-1" strike="noStrike">
                <a:solidFill>
                  <a:srgbClr val="ff0000"/>
                </a:solidFill>
                <a:latin typeface="Arial"/>
                <a:ea typeface="DejaVu Sans"/>
              </a:rPr>
              <a:t> 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</p:txBody>
      </p:sp>
      <p:pic>
        <p:nvPicPr>
          <p:cNvPr id="118" name="Рисунок 13" descr=""/>
          <p:cNvPicPr/>
          <p:nvPr/>
        </p:nvPicPr>
        <p:blipFill>
          <a:blip r:embed="rId3"/>
          <a:stretch/>
        </p:blipFill>
        <p:spPr>
          <a:xfrm>
            <a:off x="2197080" y="3262320"/>
            <a:ext cx="5587200" cy="2357280"/>
          </a:xfrm>
          <a:prstGeom prst="rect">
            <a:avLst/>
          </a:prstGeom>
          <a:ln>
            <a:noFill/>
          </a:ln>
        </p:spPr>
      </p:pic>
      <p:grpSp>
        <p:nvGrpSpPr>
          <p:cNvPr id="119" name="Group 7"/>
          <p:cNvGrpSpPr/>
          <p:nvPr/>
        </p:nvGrpSpPr>
        <p:grpSpPr>
          <a:xfrm>
            <a:off x="1080000" y="51120"/>
            <a:ext cx="8036640" cy="772560"/>
            <a:chOff x="1080000" y="51120"/>
            <a:chExt cx="8036640" cy="772560"/>
          </a:xfrm>
        </p:grpSpPr>
        <p:pic>
          <p:nvPicPr>
            <p:cNvPr id="120" name="Picture 5" descr=""/>
            <p:cNvPicPr/>
            <p:nvPr/>
          </p:nvPicPr>
          <p:blipFill>
            <a:blip r:embed="rId4"/>
            <a:stretch/>
          </p:blipFill>
          <p:spPr>
            <a:xfrm>
              <a:off x="1080000" y="51120"/>
              <a:ext cx="8036640" cy="772560"/>
            </a:xfrm>
            <a:prstGeom prst="rect">
              <a:avLst/>
            </a:prstGeom>
            <a:ln w="9360">
              <a:noFill/>
            </a:ln>
          </p:spPr>
        </p:pic>
        <p:sp>
          <p:nvSpPr>
            <p:cNvPr id="121" name="CustomShape 8"/>
            <p:cNvSpPr/>
            <p:nvPr/>
          </p:nvSpPr>
          <p:spPr>
            <a:xfrm>
              <a:off x="1143360" y="100440"/>
              <a:ext cx="7922520" cy="489600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/>
            <a:p>
              <a:pPr algn="ctr">
                <a:lnSpc>
                  <a:spcPct val="100000"/>
                </a:lnSpc>
              </a:pPr>
              <a:r>
                <a:rPr b="1" lang="ru-RU" sz="1300" spc="-1" strike="noStrike">
                  <a:solidFill>
                    <a:srgbClr val="ffffff"/>
                  </a:solidFill>
                  <a:latin typeface="Verdana"/>
                  <a:ea typeface="DejaVu Sans"/>
                </a:rPr>
                <a:t>Методические рекомендации по организации дистанционного </a:t>
              </a:r>
              <a:endParaRPr b="0" lang="ru-RU" sz="13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b="1" lang="ru-RU" sz="1300" spc="-1" strike="noStrike">
                  <a:solidFill>
                    <a:srgbClr val="ffffff"/>
                  </a:solidFill>
                  <a:latin typeface="Verdana"/>
                  <a:ea typeface="DejaVu Sans"/>
                </a:rPr>
                <a:t>обучения с помощью  АИС «Навигатор»</a:t>
              </a:r>
              <a:endParaRPr b="0" lang="ru-RU" sz="1300" spc="-1" strike="noStrike"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CustomShape 1"/>
          <p:cNvSpPr/>
          <p:nvPr/>
        </p:nvSpPr>
        <p:spPr>
          <a:xfrm>
            <a:off x="152280" y="1057320"/>
            <a:ext cx="694440" cy="6138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8360" bIns="0"/>
          <a:p>
            <a:pPr marL="12600" indent="85680" algn="ctr">
              <a:lnSpc>
                <a:spcPct val="98000"/>
              </a:lnSpc>
              <a:spcBef>
                <a:spcPts val="150"/>
              </a:spcBef>
            </a:pPr>
            <a:r>
              <a:rPr b="1" lang="ru-RU" sz="1000" spc="-1" strike="noStrike">
                <a:solidFill>
                  <a:srgbClr val="ffffff"/>
                </a:solidFill>
                <a:latin typeface="Verdana"/>
                <a:ea typeface="DejaVu Sans"/>
              </a:rPr>
              <a:t>РМЦ ДОД Омской области</a:t>
            </a:r>
            <a:endParaRPr b="0" lang="ru-RU" sz="1000" spc="-1" strike="noStrike">
              <a:latin typeface="Arial"/>
            </a:endParaRPr>
          </a:p>
        </p:txBody>
      </p:sp>
      <p:sp>
        <p:nvSpPr>
          <p:cNvPr id="123" name="CustomShape 2"/>
          <p:cNvSpPr/>
          <p:nvPr/>
        </p:nvSpPr>
        <p:spPr>
          <a:xfrm>
            <a:off x="387360" y="6408720"/>
            <a:ext cx="297720" cy="1958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/>
          <a:p>
            <a:pPr marL="38160" algn="ctr">
              <a:lnSpc>
                <a:spcPct val="100000"/>
              </a:lnSpc>
              <a:spcBef>
                <a:spcPts val="99"/>
              </a:spcBef>
            </a:pPr>
            <a:r>
              <a:rPr b="0" lang="ru-RU" sz="1200" spc="-1" strike="noStrike">
                <a:solidFill>
                  <a:srgbClr val="ffffff"/>
                </a:solidFill>
                <a:latin typeface="Verdana"/>
                <a:ea typeface="DejaVu Sans"/>
              </a:rPr>
              <a:t>5</a:t>
            </a:r>
            <a:endParaRPr b="0" lang="ru-RU" sz="1200" spc="-1" strike="noStrike">
              <a:latin typeface="Arial"/>
            </a:endParaRPr>
          </a:p>
        </p:txBody>
      </p:sp>
      <p:pic>
        <p:nvPicPr>
          <p:cNvPr id="124" name="Picture 3" descr=""/>
          <p:cNvPicPr/>
          <p:nvPr/>
        </p:nvPicPr>
        <p:blipFill>
          <a:blip r:embed="rId1"/>
          <a:stretch/>
        </p:blipFill>
        <p:spPr>
          <a:xfrm>
            <a:off x="76320" y="76320"/>
            <a:ext cx="913680" cy="913680"/>
          </a:xfrm>
          <a:prstGeom prst="rect">
            <a:avLst/>
          </a:prstGeom>
          <a:ln w="9360">
            <a:noFill/>
          </a:ln>
        </p:spPr>
      </p:pic>
      <p:grpSp>
        <p:nvGrpSpPr>
          <p:cNvPr id="125" name="Group 3"/>
          <p:cNvGrpSpPr/>
          <p:nvPr/>
        </p:nvGrpSpPr>
        <p:grpSpPr>
          <a:xfrm>
            <a:off x="1079640" y="6464160"/>
            <a:ext cx="8036640" cy="416880"/>
            <a:chOff x="1079640" y="6464160"/>
            <a:chExt cx="8036640" cy="416880"/>
          </a:xfrm>
        </p:grpSpPr>
        <p:pic>
          <p:nvPicPr>
            <p:cNvPr id="126" name="Picture 8" descr=""/>
            <p:cNvPicPr/>
            <p:nvPr/>
          </p:nvPicPr>
          <p:blipFill>
            <a:blip r:embed="rId2"/>
            <a:stretch/>
          </p:blipFill>
          <p:spPr>
            <a:xfrm>
              <a:off x="1079640" y="6464160"/>
              <a:ext cx="8036640" cy="416880"/>
            </a:xfrm>
            <a:prstGeom prst="rect">
              <a:avLst/>
            </a:prstGeom>
            <a:ln w="9360">
              <a:noFill/>
            </a:ln>
          </p:spPr>
        </p:pic>
        <p:sp>
          <p:nvSpPr>
            <p:cNvPr id="127" name="CustomShape 4"/>
            <p:cNvSpPr/>
            <p:nvPr/>
          </p:nvSpPr>
          <p:spPr>
            <a:xfrm>
              <a:off x="1143000" y="6505560"/>
              <a:ext cx="7922520" cy="275400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/>
            <a:p>
              <a:pPr algn="ctr">
                <a:lnSpc>
                  <a:spcPct val="100000"/>
                </a:lnSpc>
              </a:pPr>
              <a:r>
                <a:rPr b="0" lang="ru-RU" sz="1200" spc="-1" strike="noStrike">
                  <a:solidFill>
                    <a:srgbClr val="ffffff"/>
                  </a:solidFill>
                  <a:latin typeface="Verdana"/>
                  <a:ea typeface="DejaVu Sans"/>
                </a:rPr>
                <a:t>Воробьев Никита Александрович, старший методист РМЦ ДОД Омской области</a:t>
              </a:r>
              <a:endParaRPr b="0" lang="ru-RU" sz="1200" spc="-1" strike="noStrike">
                <a:latin typeface="Arial"/>
              </a:endParaRPr>
            </a:p>
          </p:txBody>
        </p:sp>
      </p:grpSp>
      <p:sp>
        <p:nvSpPr>
          <p:cNvPr id="128" name="CustomShape 5"/>
          <p:cNvSpPr/>
          <p:nvPr/>
        </p:nvSpPr>
        <p:spPr>
          <a:xfrm>
            <a:off x="1143000" y="1025640"/>
            <a:ext cx="7695360" cy="6422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</p:txBody>
      </p:sp>
      <p:pic>
        <p:nvPicPr>
          <p:cNvPr id="129" name="Рисунок 14" descr=""/>
          <p:cNvPicPr/>
          <p:nvPr/>
        </p:nvPicPr>
        <p:blipFill>
          <a:blip r:embed="rId3"/>
          <a:stretch/>
        </p:blipFill>
        <p:spPr>
          <a:xfrm>
            <a:off x="1775160" y="2648520"/>
            <a:ext cx="6305400" cy="3334680"/>
          </a:xfrm>
          <a:prstGeom prst="rect">
            <a:avLst/>
          </a:prstGeom>
          <a:ln>
            <a:noFill/>
          </a:ln>
        </p:spPr>
      </p:pic>
      <p:sp>
        <p:nvSpPr>
          <p:cNvPr id="130" name="CustomShape 6"/>
          <p:cNvSpPr/>
          <p:nvPr/>
        </p:nvSpPr>
        <p:spPr>
          <a:xfrm>
            <a:off x="1143000" y="1366920"/>
            <a:ext cx="7786080" cy="638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Чтобы запланировать проведение вебинара, нажмите на команду </a:t>
            </a:r>
            <a:r>
              <a:rPr b="1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«Добавить вебинар».</a:t>
            </a:r>
            <a:endParaRPr b="0" lang="ru-RU" sz="1800" spc="-1" strike="noStrike">
              <a:latin typeface="Arial"/>
            </a:endParaRPr>
          </a:p>
        </p:txBody>
      </p:sp>
      <p:grpSp>
        <p:nvGrpSpPr>
          <p:cNvPr id="131" name="Group 7"/>
          <p:cNvGrpSpPr/>
          <p:nvPr/>
        </p:nvGrpSpPr>
        <p:grpSpPr>
          <a:xfrm>
            <a:off x="1080000" y="51120"/>
            <a:ext cx="8036640" cy="772560"/>
            <a:chOff x="1080000" y="51120"/>
            <a:chExt cx="8036640" cy="772560"/>
          </a:xfrm>
        </p:grpSpPr>
        <p:pic>
          <p:nvPicPr>
            <p:cNvPr id="132" name="Picture 5" descr=""/>
            <p:cNvPicPr/>
            <p:nvPr/>
          </p:nvPicPr>
          <p:blipFill>
            <a:blip r:embed="rId4"/>
            <a:stretch/>
          </p:blipFill>
          <p:spPr>
            <a:xfrm>
              <a:off x="1080000" y="51120"/>
              <a:ext cx="8036640" cy="772560"/>
            </a:xfrm>
            <a:prstGeom prst="rect">
              <a:avLst/>
            </a:prstGeom>
            <a:ln w="9360">
              <a:noFill/>
            </a:ln>
          </p:spPr>
        </p:pic>
        <p:sp>
          <p:nvSpPr>
            <p:cNvPr id="133" name="CustomShape 8"/>
            <p:cNvSpPr/>
            <p:nvPr/>
          </p:nvSpPr>
          <p:spPr>
            <a:xfrm>
              <a:off x="1143360" y="100440"/>
              <a:ext cx="7922520" cy="489600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/>
            <a:p>
              <a:pPr algn="ctr">
                <a:lnSpc>
                  <a:spcPct val="100000"/>
                </a:lnSpc>
              </a:pPr>
              <a:r>
                <a:rPr b="1" lang="ru-RU" sz="1300" spc="-1" strike="noStrike">
                  <a:solidFill>
                    <a:srgbClr val="ffffff"/>
                  </a:solidFill>
                  <a:latin typeface="Verdana"/>
                  <a:ea typeface="DejaVu Sans"/>
                </a:rPr>
                <a:t>Методические рекомендации по организации дистанционного </a:t>
              </a:r>
              <a:endParaRPr b="0" lang="ru-RU" sz="13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b="1" lang="ru-RU" sz="1300" spc="-1" strike="noStrike">
                  <a:solidFill>
                    <a:srgbClr val="ffffff"/>
                  </a:solidFill>
                  <a:latin typeface="Verdana"/>
                  <a:ea typeface="DejaVu Sans"/>
                </a:rPr>
                <a:t>обучения с помощью  АИС «Навигатор»</a:t>
              </a:r>
              <a:endParaRPr b="0" lang="ru-RU" sz="1300" spc="-1" strike="noStrike">
                <a:latin typeface="Arial"/>
              </a:endParaRPr>
            </a:p>
          </p:txBody>
        </p:sp>
      </p:grpSp>
      <p:sp>
        <p:nvSpPr>
          <p:cNvPr id="134" name="CustomShape 9"/>
          <p:cNvSpPr/>
          <p:nvPr/>
        </p:nvSpPr>
        <p:spPr>
          <a:xfrm>
            <a:off x="2254320" y="874440"/>
            <a:ext cx="547272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ff0000"/>
                </a:solidFill>
                <a:latin typeface="Arial"/>
                <a:ea typeface="DejaVu Sans"/>
              </a:rPr>
              <a:t>Алгоритм действий для создания вебинара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9" dur="indefinite" restart="never" nodeType="tmRoot">
          <p:childTnLst>
            <p:seq>
              <p:cTn id="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CustomShape 1"/>
          <p:cNvSpPr/>
          <p:nvPr/>
        </p:nvSpPr>
        <p:spPr>
          <a:xfrm>
            <a:off x="152280" y="1057320"/>
            <a:ext cx="694440" cy="6138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8360" bIns="0"/>
          <a:p>
            <a:pPr marL="12600" indent="85680" algn="ctr">
              <a:lnSpc>
                <a:spcPct val="98000"/>
              </a:lnSpc>
              <a:spcBef>
                <a:spcPts val="150"/>
              </a:spcBef>
            </a:pPr>
            <a:r>
              <a:rPr b="1" lang="ru-RU" sz="1000" spc="-1" strike="noStrike">
                <a:solidFill>
                  <a:srgbClr val="ffffff"/>
                </a:solidFill>
                <a:latin typeface="Verdana"/>
                <a:ea typeface="DejaVu Sans"/>
              </a:rPr>
              <a:t>РМЦ ДОД Омской области</a:t>
            </a:r>
            <a:endParaRPr b="0" lang="ru-RU" sz="1000" spc="-1" strike="noStrike">
              <a:latin typeface="Arial"/>
            </a:endParaRPr>
          </a:p>
        </p:txBody>
      </p:sp>
      <p:sp>
        <p:nvSpPr>
          <p:cNvPr id="136" name="CustomShape 2"/>
          <p:cNvSpPr/>
          <p:nvPr/>
        </p:nvSpPr>
        <p:spPr>
          <a:xfrm>
            <a:off x="387360" y="6408720"/>
            <a:ext cx="297720" cy="1958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/>
          <a:p>
            <a:pPr marL="38160" algn="ctr">
              <a:lnSpc>
                <a:spcPct val="100000"/>
              </a:lnSpc>
              <a:spcBef>
                <a:spcPts val="99"/>
              </a:spcBef>
            </a:pPr>
            <a:r>
              <a:rPr b="0" lang="ru-RU" sz="1200" spc="-1" strike="noStrike">
                <a:solidFill>
                  <a:srgbClr val="ffffff"/>
                </a:solidFill>
                <a:latin typeface="Verdana"/>
                <a:ea typeface="DejaVu Sans"/>
              </a:rPr>
              <a:t>6</a:t>
            </a:r>
            <a:endParaRPr b="0" lang="ru-RU" sz="1200" spc="-1" strike="noStrike">
              <a:latin typeface="Arial"/>
            </a:endParaRPr>
          </a:p>
        </p:txBody>
      </p:sp>
      <p:pic>
        <p:nvPicPr>
          <p:cNvPr id="137" name="Picture 3" descr=""/>
          <p:cNvPicPr/>
          <p:nvPr/>
        </p:nvPicPr>
        <p:blipFill>
          <a:blip r:embed="rId1"/>
          <a:stretch/>
        </p:blipFill>
        <p:spPr>
          <a:xfrm>
            <a:off x="76320" y="76320"/>
            <a:ext cx="913680" cy="913680"/>
          </a:xfrm>
          <a:prstGeom prst="rect">
            <a:avLst/>
          </a:prstGeom>
          <a:ln w="9360">
            <a:noFill/>
          </a:ln>
        </p:spPr>
      </p:pic>
      <p:grpSp>
        <p:nvGrpSpPr>
          <p:cNvPr id="138" name="Group 3"/>
          <p:cNvGrpSpPr/>
          <p:nvPr/>
        </p:nvGrpSpPr>
        <p:grpSpPr>
          <a:xfrm>
            <a:off x="1079640" y="6464160"/>
            <a:ext cx="8036640" cy="416880"/>
            <a:chOff x="1079640" y="6464160"/>
            <a:chExt cx="8036640" cy="416880"/>
          </a:xfrm>
        </p:grpSpPr>
        <p:pic>
          <p:nvPicPr>
            <p:cNvPr id="139" name="Picture 8" descr=""/>
            <p:cNvPicPr/>
            <p:nvPr/>
          </p:nvPicPr>
          <p:blipFill>
            <a:blip r:embed="rId2"/>
            <a:stretch/>
          </p:blipFill>
          <p:spPr>
            <a:xfrm>
              <a:off x="1079640" y="6464160"/>
              <a:ext cx="8036640" cy="416880"/>
            </a:xfrm>
            <a:prstGeom prst="rect">
              <a:avLst/>
            </a:prstGeom>
            <a:ln w="9360">
              <a:noFill/>
            </a:ln>
          </p:spPr>
        </p:pic>
        <p:sp>
          <p:nvSpPr>
            <p:cNvPr id="140" name="CustomShape 4"/>
            <p:cNvSpPr/>
            <p:nvPr/>
          </p:nvSpPr>
          <p:spPr>
            <a:xfrm>
              <a:off x="1143000" y="6505560"/>
              <a:ext cx="7922520" cy="275400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/>
            <a:p>
              <a:pPr algn="ctr">
                <a:lnSpc>
                  <a:spcPct val="100000"/>
                </a:lnSpc>
              </a:pPr>
              <a:r>
                <a:rPr b="0" lang="ru-RU" sz="1200" spc="-1" strike="noStrike">
                  <a:solidFill>
                    <a:srgbClr val="ffffff"/>
                  </a:solidFill>
                  <a:latin typeface="Verdana"/>
                  <a:ea typeface="DejaVu Sans"/>
                </a:rPr>
                <a:t>Воробьев Никита Александрович, старший методист РМЦ ДОД Омской области</a:t>
              </a:r>
              <a:endParaRPr b="0" lang="ru-RU" sz="1200" spc="-1" strike="noStrike">
                <a:latin typeface="Arial"/>
              </a:endParaRPr>
            </a:p>
          </p:txBody>
        </p:sp>
      </p:grpSp>
      <p:sp>
        <p:nvSpPr>
          <p:cNvPr id="141" name="CustomShape 5"/>
          <p:cNvSpPr/>
          <p:nvPr/>
        </p:nvSpPr>
        <p:spPr>
          <a:xfrm>
            <a:off x="1143000" y="1025640"/>
            <a:ext cx="7695360" cy="6422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</p:txBody>
      </p:sp>
      <p:pic>
        <p:nvPicPr>
          <p:cNvPr id="142" name="Picture 11" descr=""/>
          <p:cNvPicPr/>
          <p:nvPr/>
        </p:nvPicPr>
        <p:blipFill>
          <a:blip r:embed="rId3"/>
          <a:stretch/>
        </p:blipFill>
        <p:spPr>
          <a:xfrm>
            <a:off x="5688000" y="1152360"/>
            <a:ext cx="3234600" cy="4506120"/>
          </a:xfrm>
          <a:prstGeom prst="rect">
            <a:avLst/>
          </a:prstGeom>
          <a:ln w="9360">
            <a:noFill/>
          </a:ln>
        </p:spPr>
      </p:pic>
      <p:sp>
        <p:nvSpPr>
          <p:cNvPr id="143" name="CustomShape 6"/>
          <p:cNvSpPr/>
          <p:nvPr/>
        </p:nvSpPr>
        <p:spPr>
          <a:xfrm>
            <a:off x="1152360" y="1152360"/>
            <a:ext cx="4463280" cy="31075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В открывшемся окне укажите следующую информацию о вебинаре: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1. Тема.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2. Краткое описание вебинара.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3. Фамилия, имя, отчество преподавателя.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4. Число участников вебинара.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5. Дата и время проведения вебинара.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После этого, нажмите кнопку </a:t>
            </a:r>
            <a:r>
              <a:rPr b="1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«Сохранить».</a:t>
            </a:r>
            <a:endParaRPr b="0" lang="ru-RU" sz="1800" spc="-1" strike="noStrike">
              <a:latin typeface="Arial"/>
            </a:endParaRPr>
          </a:p>
        </p:txBody>
      </p:sp>
      <p:grpSp>
        <p:nvGrpSpPr>
          <p:cNvPr id="144" name="Group 7"/>
          <p:cNvGrpSpPr/>
          <p:nvPr/>
        </p:nvGrpSpPr>
        <p:grpSpPr>
          <a:xfrm>
            <a:off x="1080000" y="51120"/>
            <a:ext cx="8036640" cy="772560"/>
            <a:chOff x="1080000" y="51120"/>
            <a:chExt cx="8036640" cy="772560"/>
          </a:xfrm>
        </p:grpSpPr>
        <p:pic>
          <p:nvPicPr>
            <p:cNvPr id="145" name="Picture 5" descr=""/>
            <p:cNvPicPr/>
            <p:nvPr/>
          </p:nvPicPr>
          <p:blipFill>
            <a:blip r:embed="rId4"/>
            <a:stretch/>
          </p:blipFill>
          <p:spPr>
            <a:xfrm>
              <a:off x="1080000" y="51120"/>
              <a:ext cx="8036640" cy="772560"/>
            </a:xfrm>
            <a:prstGeom prst="rect">
              <a:avLst/>
            </a:prstGeom>
            <a:ln w="9360">
              <a:noFill/>
            </a:ln>
          </p:spPr>
        </p:pic>
        <p:sp>
          <p:nvSpPr>
            <p:cNvPr id="146" name="CustomShape 8"/>
            <p:cNvSpPr/>
            <p:nvPr/>
          </p:nvSpPr>
          <p:spPr>
            <a:xfrm>
              <a:off x="1143360" y="100440"/>
              <a:ext cx="7922520" cy="489600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/>
            <a:p>
              <a:pPr algn="ctr">
                <a:lnSpc>
                  <a:spcPct val="100000"/>
                </a:lnSpc>
              </a:pPr>
              <a:r>
                <a:rPr b="1" lang="ru-RU" sz="1300" spc="-1" strike="noStrike">
                  <a:solidFill>
                    <a:srgbClr val="ffffff"/>
                  </a:solidFill>
                  <a:latin typeface="Verdana"/>
                  <a:ea typeface="DejaVu Sans"/>
                </a:rPr>
                <a:t>Методические рекомендации по организации дистанционного </a:t>
              </a:r>
              <a:endParaRPr b="0" lang="ru-RU" sz="13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b="1" lang="ru-RU" sz="1300" spc="-1" strike="noStrike">
                  <a:solidFill>
                    <a:srgbClr val="ffffff"/>
                  </a:solidFill>
                  <a:latin typeface="Verdana"/>
                  <a:ea typeface="DejaVu Sans"/>
                </a:rPr>
                <a:t>обучения с помощью  АИС «Навигатор»</a:t>
              </a:r>
              <a:endParaRPr b="0" lang="ru-RU" sz="1300" spc="-1" strike="noStrike"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1" dur="indefinite" restart="never" nodeType="tmRoot">
          <p:childTnLst>
            <p:seq>
              <p:cTn id="1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CustomShape 1"/>
          <p:cNvSpPr/>
          <p:nvPr/>
        </p:nvSpPr>
        <p:spPr>
          <a:xfrm>
            <a:off x="152280" y="1057320"/>
            <a:ext cx="694440" cy="6138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8360" bIns="0"/>
          <a:p>
            <a:pPr marL="12600" indent="85680" algn="ctr">
              <a:lnSpc>
                <a:spcPct val="98000"/>
              </a:lnSpc>
              <a:spcBef>
                <a:spcPts val="150"/>
              </a:spcBef>
            </a:pPr>
            <a:r>
              <a:rPr b="1" lang="ru-RU" sz="1000" spc="-1" strike="noStrike">
                <a:solidFill>
                  <a:srgbClr val="ffffff"/>
                </a:solidFill>
                <a:latin typeface="Verdana"/>
                <a:ea typeface="DejaVu Sans"/>
              </a:rPr>
              <a:t>РМЦ ДОД Омской области</a:t>
            </a:r>
            <a:endParaRPr b="0" lang="ru-RU" sz="1000" spc="-1" strike="noStrike">
              <a:latin typeface="Arial"/>
            </a:endParaRPr>
          </a:p>
        </p:txBody>
      </p:sp>
      <p:sp>
        <p:nvSpPr>
          <p:cNvPr id="148" name="CustomShape 2"/>
          <p:cNvSpPr/>
          <p:nvPr/>
        </p:nvSpPr>
        <p:spPr>
          <a:xfrm>
            <a:off x="387360" y="6408720"/>
            <a:ext cx="297720" cy="1958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/>
          <a:p>
            <a:pPr marL="38160" algn="ctr">
              <a:lnSpc>
                <a:spcPct val="100000"/>
              </a:lnSpc>
              <a:spcBef>
                <a:spcPts val="99"/>
              </a:spcBef>
            </a:pPr>
            <a:r>
              <a:rPr b="0" lang="ru-RU" sz="1200" spc="-1" strike="noStrike">
                <a:solidFill>
                  <a:srgbClr val="ffffff"/>
                </a:solidFill>
                <a:latin typeface="Verdana"/>
                <a:ea typeface="DejaVu Sans"/>
              </a:rPr>
              <a:t>7</a:t>
            </a:r>
            <a:endParaRPr b="0" lang="ru-RU" sz="1200" spc="-1" strike="noStrike">
              <a:latin typeface="Arial"/>
            </a:endParaRPr>
          </a:p>
        </p:txBody>
      </p:sp>
      <p:pic>
        <p:nvPicPr>
          <p:cNvPr id="149" name="Picture 3" descr=""/>
          <p:cNvPicPr/>
          <p:nvPr/>
        </p:nvPicPr>
        <p:blipFill>
          <a:blip r:embed="rId1"/>
          <a:stretch/>
        </p:blipFill>
        <p:spPr>
          <a:xfrm>
            <a:off x="76320" y="76320"/>
            <a:ext cx="913680" cy="913680"/>
          </a:xfrm>
          <a:prstGeom prst="rect">
            <a:avLst/>
          </a:prstGeom>
          <a:ln w="9360">
            <a:noFill/>
          </a:ln>
        </p:spPr>
      </p:pic>
      <p:grpSp>
        <p:nvGrpSpPr>
          <p:cNvPr id="150" name="Group 3"/>
          <p:cNvGrpSpPr/>
          <p:nvPr/>
        </p:nvGrpSpPr>
        <p:grpSpPr>
          <a:xfrm>
            <a:off x="1079640" y="6464160"/>
            <a:ext cx="8036640" cy="416880"/>
            <a:chOff x="1079640" y="6464160"/>
            <a:chExt cx="8036640" cy="416880"/>
          </a:xfrm>
        </p:grpSpPr>
        <p:pic>
          <p:nvPicPr>
            <p:cNvPr id="151" name="Picture 8" descr=""/>
            <p:cNvPicPr/>
            <p:nvPr/>
          </p:nvPicPr>
          <p:blipFill>
            <a:blip r:embed="rId2"/>
            <a:stretch/>
          </p:blipFill>
          <p:spPr>
            <a:xfrm>
              <a:off x="1079640" y="6464160"/>
              <a:ext cx="8036640" cy="416880"/>
            </a:xfrm>
            <a:prstGeom prst="rect">
              <a:avLst/>
            </a:prstGeom>
            <a:ln w="9360">
              <a:noFill/>
            </a:ln>
          </p:spPr>
        </p:pic>
        <p:sp>
          <p:nvSpPr>
            <p:cNvPr id="152" name="CustomShape 4"/>
            <p:cNvSpPr/>
            <p:nvPr/>
          </p:nvSpPr>
          <p:spPr>
            <a:xfrm>
              <a:off x="1143000" y="6505560"/>
              <a:ext cx="7922520" cy="275400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/>
            <a:p>
              <a:pPr algn="ctr">
                <a:lnSpc>
                  <a:spcPct val="100000"/>
                </a:lnSpc>
              </a:pPr>
              <a:r>
                <a:rPr b="0" lang="ru-RU" sz="1200" spc="-1" strike="noStrike">
                  <a:solidFill>
                    <a:srgbClr val="ffffff"/>
                  </a:solidFill>
                  <a:latin typeface="Verdana"/>
                  <a:ea typeface="DejaVu Sans"/>
                </a:rPr>
                <a:t>Воробьев Никита Александрович, старший методист РМЦ ДОД Омской области</a:t>
              </a:r>
              <a:endParaRPr b="0" lang="ru-RU" sz="1200" spc="-1" strike="noStrike">
                <a:latin typeface="Arial"/>
              </a:endParaRPr>
            </a:p>
          </p:txBody>
        </p:sp>
      </p:grpSp>
      <p:sp>
        <p:nvSpPr>
          <p:cNvPr id="153" name="CustomShape 5"/>
          <p:cNvSpPr/>
          <p:nvPr/>
        </p:nvSpPr>
        <p:spPr>
          <a:xfrm>
            <a:off x="1143000" y="1025640"/>
            <a:ext cx="7695360" cy="6422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</p:txBody>
      </p:sp>
      <p:pic>
        <p:nvPicPr>
          <p:cNvPr id="154" name="Picture 11" descr=""/>
          <p:cNvPicPr/>
          <p:nvPr/>
        </p:nvPicPr>
        <p:blipFill>
          <a:blip r:embed="rId3"/>
          <a:stretch/>
        </p:blipFill>
        <p:spPr>
          <a:xfrm>
            <a:off x="1295280" y="2952720"/>
            <a:ext cx="7414560" cy="2802960"/>
          </a:xfrm>
          <a:prstGeom prst="rect">
            <a:avLst/>
          </a:prstGeom>
          <a:ln w="9360">
            <a:noFill/>
          </a:ln>
        </p:spPr>
      </p:pic>
      <p:sp>
        <p:nvSpPr>
          <p:cNvPr id="155" name="CustomShape 6"/>
          <p:cNvSpPr/>
          <p:nvPr/>
        </p:nvSpPr>
        <p:spPr>
          <a:xfrm>
            <a:off x="1224000" y="936720"/>
            <a:ext cx="7703280" cy="17359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Для того, чтобы начать вебинар в журнале посещаемости соответствующей группы нажмите на ту дату, на которую запланировано его проведение и в контекстном меню выберите строку </a:t>
            </a:r>
            <a:r>
              <a:rPr b="1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«Вебинары». 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В открывшемся списке выберите интересующий вас вебинар.</a:t>
            </a:r>
            <a:endParaRPr b="0" lang="ru-RU" sz="1800" spc="-1" strike="noStrike">
              <a:latin typeface="Arial"/>
            </a:endParaRPr>
          </a:p>
        </p:txBody>
      </p:sp>
      <p:grpSp>
        <p:nvGrpSpPr>
          <p:cNvPr id="156" name="Group 7"/>
          <p:cNvGrpSpPr/>
          <p:nvPr/>
        </p:nvGrpSpPr>
        <p:grpSpPr>
          <a:xfrm>
            <a:off x="1080000" y="51120"/>
            <a:ext cx="8036640" cy="772560"/>
            <a:chOff x="1080000" y="51120"/>
            <a:chExt cx="8036640" cy="772560"/>
          </a:xfrm>
        </p:grpSpPr>
        <p:pic>
          <p:nvPicPr>
            <p:cNvPr id="157" name="Picture 5" descr=""/>
            <p:cNvPicPr/>
            <p:nvPr/>
          </p:nvPicPr>
          <p:blipFill>
            <a:blip r:embed="rId4"/>
            <a:stretch/>
          </p:blipFill>
          <p:spPr>
            <a:xfrm>
              <a:off x="1080000" y="51120"/>
              <a:ext cx="8036640" cy="772560"/>
            </a:xfrm>
            <a:prstGeom prst="rect">
              <a:avLst/>
            </a:prstGeom>
            <a:ln w="9360">
              <a:noFill/>
            </a:ln>
          </p:spPr>
        </p:pic>
        <p:sp>
          <p:nvSpPr>
            <p:cNvPr id="158" name="CustomShape 8"/>
            <p:cNvSpPr/>
            <p:nvPr/>
          </p:nvSpPr>
          <p:spPr>
            <a:xfrm>
              <a:off x="1143360" y="100440"/>
              <a:ext cx="7922520" cy="489600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/>
            <a:p>
              <a:pPr algn="ctr">
                <a:lnSpc>
                  <a:spcPct val="100000"/>
                </a:lnSpc>
              </a:pPr>
              <a:r>
                <a:rPr b="1" lang="ru-RU" sz="1300" spc="-1" strike="noStrike">
                  <a:solidFill>
                    <a:srgbClr val="ffffff"/>
                  </a:solidFill>
                  <a:latin typeface="Verdana"/>
                  <a:ea typeface="DejaVu Sans"/>
                </a:rPr>
                <a:t>Методические рекомендации по организации дистанционного </a:t>
              </a:r>
              <a:endParaRPr b="0" lang="ru-RU" sz="13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b="1" lang="ru-RU" sz="1300" spc="-1" strike="noStrike">
                  <a:solidFill>
                    <a:srgbClr val="ffffff"/>
                  </a:solidFill>
                  <a:latin typeface="Verdana"/>
                  <a:ea typeface="DejaVu Sans"/>
                </a:rPr>
                <a:t>обучения с помощью  АИС «Навигатор»</a:t>
              </a:r>
              <a:endParaRPr b="0" lang="ru-RU" sz="1300" spc="-1" strike="noStrike"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3" dur="indefinite" restart="never" nodeType="tmRoot">
          <p:childTnLst>
            <p:seq>
              <p:cTn id="1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CustomShape 1"/>
          <p:cNvSpPr/>
          <p:nvPr/>
        </p:nvSpPr>
        <p:spPr>
          <a:xfrm>
            <a:off x="152280" y="1057320"/>
            <a:ext cx="694440" cy="6138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8360" bIns="0"/>
          <a:p>
            <a:pPr marL="12600" indent="85680" algn="ctr">
              <a:lnSpc>
                <a:spcPct val="98000"/>
              </a:lnSpc>
              <a:spcBef>
                <a:spcPts val="150"/>
              </a:spcBef>
            </a:pPr>
            <a:r>
              <a:rPr b="1" lang="ru-RU" sz="1000" spc="-1" strike="noStrike">
                <a:solidFill>
                  <a:srgbClr val="ffffff"/>
                </a:solidFill>
                <a:latin typeface="Verdana"/>
                <a:ea typeface="DejaVu Sans"/>
              </a:rPr>
              <a:t>РМЦ ДОД Омской области</a:t>
            </a:r>
            <a:endParaRPr b="0" lang="ru-RU" sz="1000" spc="-1" strike="noStrike">
              <a:latin typeface="Arial"/>
            </a:endParaRPr>
          </a:p>
        </p:txBody>
      </p:sp>
      <p:sp>
        <p:nvSpPr>
          <p:cNvPr id="160" name="CustomShape 2"/>
          <p:cNvSpPr/>
          <p:nvPr/>
        </p:nvSpPr>
        <p:spPr>
          <a:xfrm>
            <a:off x="387360" y="6408720"/>
            <a:ext cx="297720" cy="1958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/>
          <a:p>
            <a:pPr marL="38160" algn="ctr">
              <a:lnSpc>
                <a:spcPct val="100000"/>
              </a:lnSpc>
              <a:spcBef>
                <a:spcPts val="99"/>
              </a:spcBef>
            </a:pPr>
            <a:r>
              <a:rPr b="0" lang="ru-RU" sz="1200" spc="-1" strike="noStrike">
                <a:solidFill>
                  <a:srgbClr val="ffffff"/>
                </a:solidFill>
                <a:latin typeface="Verdana"/>
                <a:ea typeface="DejaVu Sans"/>
              </a:rPr>
              <a:t>8</a:t>
            </a:r>
            <a:endParaRPr b="0" lang="ru-RU" sz="1200" spc="-1" strike="noStrike">
              <a:latin typeface="Arial"/>
            </a:endParaRPr>
          </a:p>
        </p:txBody>
      </p:sp>
      <p:pic>
        <p:nvPicPr>
          <p:cNvPr id="161" name="Picture 3" descr=""/>
          <p:cNvPicPr/>
          <p:nvPr/>
        </p:nvPicPr>
        <p:blipFill>
          <a:blip r:embed="rId1"/>
          <a:stretch/>
        </p:blipFill>
        <p:spPr>
          <a:xfrm>
            <a:off x="76320" y="76320"/>
            <a:ext cx="913680" cy="913680"/>
          </a:xfrm>
          <a:prstGeom prst="rect">
            <a:avLst/>
          </a:prstGeom>
          <a:ln w="9360">
            <a:noFill/>
          </a:ln>
        </p:spPr>
      </p:pic>
      <p:grpSp>
        <p:nvGrpSpPr>
          <p:cNvPr id="162" name="Group 3"/>
          <p:cNvGrpSpPr/>
          <p:nvPr/>
        </p:nvGrpSpPr>
        <p:grpSpPr>
          <a:xfrm>
            <a:off x="1079640" y="6464160"/>
            <a:ext cx="8036640" cy="416880"/>
            <a:chOff x="1079640" y="6464160"/>
            <a:chExt cx="8036640" cy="416880"/>
          </a:xfrm>
        </p:grpSpPr>
        <p:pic>
          <p:nvPicPr>
            <p:cNvPr id="163" name="Picture 8" descr=""/>
            <p:cNvPicPr/>
            <p:nvPr/>
          </p:nvPicPr>
          <p:blipFill>
            <a:blip r:embed="rId2"/>
            <a:stretch/>
          </p:blipFill>
          <p:spPr>
            <a:xfrm>
              <a:off x="1079640" y="6464160"/>
              <a:ext cx="8036640" cy="416880"/>
            </a:xfrm>
            <a:prstGeom prst="rect">
              <a:avLst/>
            </a:prstGeom>
            <a:ln w="9360">
              <a:noFill/>
            </a:ln>
          </p:spPr>
        </p:pic>
        <p:sp>
          <p:nvSpPr>
            <p:cNvPr id="164" name="CustomShape 4"/>
            <p:cNvSpPr/>
            <p:nvPr/>
          </p:nvSpPr>
          <p:spPr>
            <a:xfrm>
              <a:off x="1143000" y="6505560"/>
              <a:ext cx="7922520" cy="275400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/>
            <a:p>
              <a:pPr algn="ctr">
                <a:lnSpc>
                  <a:spcPct val="100000"/>
                </a:lnSpc>
              </a:pPr>
              <a:r>
                <a:rPr b="0" lang="ru-RU" sz="1200" spc="-1" strike="noStrike">
                  <a:solidFill>
                    <a:srgbClr val="ffffff"/>
                  </a:solidFill>
                  <a:latin typeface="Verdana"/>
                  <a:ea typeface="DejaVu Sans"/>
                </a:rPr>
                <a:t>Воробьев Никита Александрович, старший методист РМЦ ДОД Омской области</a:t>
              </a:r>
              <a:endParaRPr b="0" lang="ru-RU" sz="1200" spc="-1" strike="noStrike">
                <a:latin typeface="Arial"/>
              </a:endParaRPr>
            </a:p>
          </p:txBody>
        </p:sp>
      </p:grpSp>
      <p:sp>
        <p:nvSpPr>
          <p:cNvPr id="165" name="CustomShape 5"/>
          <p:cNvSpPr/>
          <p:nvPr/>
        </p:nvSpPr>
        <p:spPr>
          <a:xfrm>
            <a:off x="1143000" y="1025640"/>
            <a:ext cx="7695360" cy="6422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</p:txBody>
      </p:sp>
      <p:pic>
        <p:nvPicPr>
          <p:cNvPr id="166" name="Picture 11" descr=""/>
          <p:cNvPicPr/>
          <p:nvPr/>
        </p:nvPicPr>
        <p:blipFill>
          <a:blip r:embed="rId3"/>
          <a:stretch/>
        </p:blipFill>
        <p:spPr>
          <a:xfrm>
            <a:off x="5221440" y="1079640"/>
            <a:ext cx="3561480" cy="4695120"/>
          </a:xfrm>
          <a:prstGeom prst="rect">
            <a:avLst/>
          </a:prstGeom>
          <a:ln w="9360">
            <a:noFill/>
          </a:ln>
        </p:spPr>
      </p:pic>
      <p:sp>
        <p:nvSpPr>
          <p:cNvPr id="167" name="CustomShape 6"/>
          <p:cNvSpPr/>
          <p:nvPr/>
        </p:nvSpPr>
        <p:spPr>
          <a:xfrm>
            <a:off x="1224000" y="2303640"/>
            <a:ext cx="3886920" cy="20106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В открывшемся окне будет представлена вся добавленная информация о вебинаре. Для его начала нажмите на кнопку входа в вебинар, которая расположена рядом с ссылкой для преподавателя.</a:t>
            </a:r>
            <a:endParaRPr b="0" lang="ru-RU" sz="1800" spc="-1" strike="noStrike">
              <a:latin typeface="Arial"/>
            </a:endParaRPr>
          </a:p>
        </p:txBody>
      </p:sp>
      <p:grpSp>
        <p:nvGrpSpPr>
          <p:cNvPr id="168" name="Group 7"/>
          <p:cNvGrpSpPr/>
          <p:nvPr/>
        </p:nvGrpSpPr>
        <p:grpSpPr>
          <a:xfrm>
            <a:off x="1080000" y="51120"/>
            <a:ext cx="8036640" cy="772560"/>
            <a:chOff x="1080000" y="51120"/>
            <a:chExt cx="8036640" cy="772560"/>
          </a:xfrm>
        </p:grpSpPr>
        <p:pic>
          <p:nvPicPr>
            <p:cNvPr id="169" name="Picture 5" descr=""/>
            <p:cNvPicPr/>
            <p:nvPr/>
          </p:nvPicPr>
          <p:blipFill>
            <a:blip r:embed="rId4"/>
            <a:stretch/>
          </p:blipFill>
          <p:spPr>
            <a:xfrm>
              <a:off x="1080000" y="51120"/>
              <a:ext cx="8036640" cy="772560"/>
            </a:xfrm>
            <a:prstGeom prst="rect">
              <a:avLst/>
            </a:prstGeom>
            <a:ln w="9360">
              <a:noFill/>
            </a:ln>
          </p:spPr>
        </p:pic>
        <p:sp>
          <p:nvSpPr>
            <p:cNvPr id="170" name="CustomShape 8"/>
            <p:cNvSpPr/>
            <p:nvPr/>
          </p:nvSpPr>
          <p:spPr>
            <a:xfrm>
              <a:off x="1143360" y="100440"/>
              <a:ext cx="7922520" cy="489600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/>
            <a:p>
              <a:pPr algn="ctr">
                <a:lnSpc>
                  <a:spcPct val="100000"/>
                </a:lnSpc>
              </a:pPr>
              <a:r>
                <a:rPr b="1" lang="ru-RU" sz="1300" spc="-1" strike="noStrike">
                  <a:solidFill>
                    <a:srgbClr val="ffffff"/>
                  </a:solidFill>
                  <a:latin typeface="Verdana"/>
                  <a:ea typeface="DejaVu Sans"/>
                </a:rPr>
                <a:t>Методические рекомендации по организации дистанционного </a:t>
              </a:r>
              <a:endParaRPr b="0" lang="ru-RU" sz="13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b="1" lang="ru-RU" sz="1300" spc="-1" strike="noStrike">
                  <a:solidFill>
                    <a:srgbClr val="ffffff"/>
                  </a:solidFill>
                  <a:latin typeface="Verdana"/>
                  <a:ea typeface="DejaVu Sans"/>
                </a:rPr>
                <a:t>обучения с помощью  АИС «Навигатор»</a:t>
              </a:r>
              <a:endParaRPr b="0" lang="ru-RU" sz="1300" spc="-1" strike="noStrike"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5" dur="indefinite" restart="never" nodeType="tmRoot">
          <p:childTnLst>
            <p:seq>
              <p:cTn id="1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CustomShape 1"/>
          <p:cNvSpPr/>
          <p:nvPr/>
        </p:nvSpPr>
        <p:spPr>
          <a:xfrm>
            <a:off x="152280" y="1057320"/>
            <a:ext cx="694440" cy="6138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8360" bIns="0"/>
          <a:p>
            <a:pPr marL="12600" indent="85680" algn="ctr">
              <a:lnSpc>
                <a:spcPct val="98000"/>
              </a:lnSpc>
              <a:spcBef>
                <a:spcPts val="150"/>
              </a:spcBef>
            </a:pPr>
            <a:r>
              <a:rPr b="1" lang="ru-RU" sz="1000" spc="-1" strike="noStrike">
                <a:solidFill>
                  <a:srgbClr val="ffffff"/>
                </a:solidFill>
                <a:latin typeface="Verdana"/>
                <a:ea typeface="DejaVu Sans"/>
              </a:rPr>
              <a:t>РМЦ ДОД Омской области</a:t>
            </a:r>
            <a:endParaRPr b="0" lang="ru-RU" sz="1000" spc="-1" strike="noStrike">
              <a:latin typeface="Arial"/>
            </a:endParaRPr>
          </a:p>
        </p:txBody>
      </p:sp>
      <p:sp>
        <p:nvSpPr>
          <p:cNvPr id="172" name="CustomShape 2"/>
          <p:cNvSpPr/>
          <p:nvPr/>
        </p:nvSpPr>
        <p:spPr>
          <a:xfrm>
            <a:off x="387360" y="6408720"/>
            <a:ext cx="297720" cy="1958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/>
          <a:p>
            <a:pPr marL="38160" algn="ctr">
              <a:lnSpc>
                <a:spcPct val="100000"/>
              </a:lnSpc>
              <a:spcBef>
                <a:spcPts val="99"/>
              </a:spcBef>
            </a:pPr>
            <a:r>
              <a:rPr b="0" lang="ru-RU" sz="1200" spc="-1" strike="noStrike">
                <a:solidFill>
                  <a:srgbClr val="ffffff"/>
                </a:solidFill>
                <a:latin typeface="Verdana"/>
                <a:ea typeface="DejaVu Sans"/>
              </a:rPr>
              <a:t>9</a:t>
            </a:r>
            <a:endParaRPr b="0" lang="ru-RU" sz="1200" spc="-1" strike="noStrike">
              <a:latin typeface="Arial"/>
            </a:endParaRPr>
          </a:p>
        </p:txBody>
      </p:sp>
      <p:pic>
        <p:nvPicPr>
          <p:cNvPr id="173" name="Picture 3" descr=""/>
          <p:cNvPicPr/>
          <p:nvPr/>
        </p:nvPicPr>
        <p:blipFill>
          <a:blip r:embed="rId1"/>
          <a:stretch/>
        </p:blipFill>
        <p:spPr>
          <a:xfrm>
            <a:off x="76320" y="76320"/>
            <a:ext cx="913680" cy="913680"/>
          </a:xfrm>
          <a:prstGeom prst="rect">
            <a:avLst/>
          </a:prstGeom>
          <a:ln w="9360">
            <a:noFill/>
          </a:ln>
        </p:spPr>
      </p:pic>
      <p:grpSp>
        <p:nvGrpSpPr>
          <p:cNvPr id="174" name="Group 3"/>
          <p:cNvGrpSpPr/>
          <p:nvPr/>
        </p:nvGrpSpPr>
        <p:grpSpPr>
          <a:xfrm>
            <a:off x="1079640" y="6464160"/>
            <a:ext cx="8036640" cy="416880"/>
            <a:chOff x="1079640" y="6464160"/>
            <a:chExt cx="8036640" cy="416880"/>
          </a:xfrm>
        </p:grpSpPr>
        <p:pic>
          <p:nvPicPr>
            <p:cNvPr id="175" name="Picture 8" descr=""/>
            <p:cNvPicPr/>
            <p:nvPr/>
          </p:nvPicPr>
          <p:blipFill>
            <a:blip r:embed="rId2"/>
            <a:stretch/>
          </p:blipFill>
          <p:spPr>
            <a:xfrm>
              <a:off x="1079640" y="6464160"/>
              <a:ext cx="8036640" cy="416880"/>
            </a:xfrm>
            <a:prstGeom prst="rect">
              <a:avLst/>
            </a:prstGeom>
            <a:ln w="9360">
              <a:noFill/>
            </a:ln>
          </p:spPr>
        </p:pic>
        <p:sp>
          <p:nvSpPr>
            <p:cNvPr id="176" name="CustomShape 4"/>
            <p:cNvSpPr/>
            <p:nvPr/>
          </p:nvSpPr>
          <p:spPr>
            <a:xfrm>
              <a:off x="1143000" y="6505560"/>
              <a:ext cx="7922520" cy="275400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/>
            <a:p>
              <a:pPr algn="ctr">
                <a:lnSpc>
                  <a:spcPct val="100000"/>
                </a:lnSpc>
              </a:pPr>
              <a:r>
                <a:rPr b="0" lang="ru-RU" sz="1200" spc="-1" strike="noStrike">
                  <a:solidFill>
                    <a:srgbClr val="ffffff"/>
                  </a:solidFill>
                  <a:latin typeface="Verdana"/>
                  <a:ea typeface="DejaVu Sans"/>
                </a:rPr>
                <a:t>Воробьев Никита Александрович, старший методист РМЦ ДОД Омской области</a:t>
              </a:r>
              <a:endParaRPr b="0" lang="ru-RU" sz="1200" spc="-1" strike="noStrike">
                <a:latin typeface="Arial"/>
              </a:endParaRPr>
            </a:p>
          </p:txBody>
        </p:sp>
      </p:grpSp>
      <p:sp>
        <p:nvSpPr>
          <p:cNvPr id="177" name="CustomShape 5"/>
          <p:cNvSpPr/>
          <p:nvPr/>
        </p:nvSpPr>
        <p:spPr>
          <a:xfrm>
            <a:off x="1143000" y="1025640"/>
            <a:ext cx="7695360" cy="6422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</p:txBody>
      </p:sp>
      <p:pic>
        <p:nvPicPr>
          <p:cNvPr id="178" name="Picture 11" descr=""/>
          <p:cNvPicPr/>
          <p:nvPr/>
        </p:nvPicPr>
        <p:blipFill>
          <a:blip r:embed="rId3"/>
          <a:stretch/>
        </p:blipFill>
        <p:spPr>
          <a:xfrm>
            <a:off x="1944720" y="3400560"/>
            <a:ext cx="6334920" cy="2934720"/>
          </a:xfrm>
          <a:prstGeom prst="rect">
            <a:avLst/>
          </a:prstGeom>
          <a:ln w="9360">
            <a:noFill/>
          </a:ln>
        </p:spPr>
      </p:pic>
      <p:sp>
        <p:nvSpPr>
          <p:cNvPr id="179" name="CustomShape 6"/>
          <p:cNvSpPr/>
          <p:nvPr/>
        </p:nvSpPr>
        <p:spPr>
          <a:xfrm>
            <a:off x="1224000" y="863640"/>
            <a:ext cx="7703280" cy="25581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В открывшейся вкладке нажмите кнопку </a:t>
            </a:r>
            <a:r>
              <a:rPr b="1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«Войти»</a:t>
            </a: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, после чего откроется окно комнаты вебинара. В данной комнате вы можете увидеть: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1. Название вебинара.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2. Количество участников, подключившихся к вебинару.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3. Чат. В чат с участниками вебинара можно прикрепить различные документы (фото, видео, текстовые файлы). Для этого нажмите на изображение скрепки в окне ввода текста.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</p:txBody>
      </p:sp>
      <p:grpSp>
        <p:nvGrpSpPr>
          <p:cNvPr id="180" name="Group 7"/>
          <p:cNvGrpSpPr/>
          <p:nvPr/>
        </p:nvGrpSpPr>
        <p:grpSpPr>
          <a:xfrm>
            <a:off x="1080000" y="51120"/>
            <a:ext cx="8036640" cy="772560"/>
            <a:chOff x="1080000" y="51120"/>
            <a:chExt cx="8036640" cy="772560"/>
          </a:xfrm>
        </p:grpSpPr>
        <p:pic>
          <p:nvPicPr>
            <p:cNvPr id="181" name="Picture 5" descr=""/>
            <p:cNvPicPr/>
            <p:nvPr/>
          </p:nvPicPr>
          <p:blipFill>
            <a:blip r:embed="rId4"/>
            <a:stretch/>
          </p:blipFill>
          <p:spPr>
            <a:xfrm>
              <a:off x="1080000" y="51120"/>
              <a:ext cx="8036640" cy="772560"/>
            </a:xfrm>
            <a:prstGeom prst="rect">
              <a:avLst/>
            </a:prstGeom>
            <a:ln w="9360">
              <a:noFill/>
            </a:ln>
          </p:spPr>
        </p:pic>
        <p:sp>
          <p:nvSpPr>
            <p:cNvPr id="182" name="CustomShape 8"/>
            <p:cNvSpPr/>
            <p:nvPr/>
          </p:nvSpPr>
          <p:spPr>
            <a:xfrm>
              <a:off x="1143360" y="100440"/>
              <a:ext cx="7922520" cy="489600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/>
            <a:p>
              <a:pPr algn="ctr">
                <a:lnSpc>
                  <a:spcPct val="100000"/>
                </a:lnSpc>
              </a:pPr>
              <a:r>
                <a:rPr b="1" lang="ru-RU" sz="1300" spc="-1" strike="noStrike">
                  <a:solidFill>
                    <a:srgbClr val="ffffff"/>
                  </a:solidFill>
                  <a:latin typeface="Verdana"/>
                  <a:ea typeface="DejaVu Sans"/>
                </a:rPr>
                <a:t>Методические рекомендации по организации дистанционного </a:t>
              </a:r>
              <a:endParaRPr b="0" lang="ru-RU" sz="13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b="1" lang="ru-RU" sz="1300" spc="-1" strike="noStrike">
                  <a:solidFill>
                    <a:srgbClr val="ffffff"/>
                  </a:solidFill>
                  <a:latin typeface="Verdana"/>
                  <a:ea typeface="DejaVu Sans"/>
                </a:rPr>
                <a:t>обучения с помощью  АИС «Навигатор»</a:t>
              </a:r>
              <a:endParaRPr b="0" lang="ru-RU" sz="1300" spc="-1" strike="noStrike"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7" dur="indefinite" restart="never" nodeType="tmRoot">
          <p:childTnLst>
            <p:seq>
              <p:cTn id="1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2706</TotalTime>
  <Application>LibreOffice/6.1.3.2$Linux_X86_64 LibreOffice_project/10$Build-2</Application>
  <Words>1365</Words>
  <Paragraphs>173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2020-01-22T16:03:36Z</dcterms:created>
  <dc:creator>пользователь</dc:creator>
  <dc:description/>
  <dc:language>ru-RU</dc:language>
  <cp:lastModifiedBy/>
  <cp:lastPrinted>1601-01-01T00:00:00Z</cp:lastPrinted>
  <dcterms:modified xsi:type="dcterms:W3CDTF">2021-02-19T13:51:21Z</dcterms:modified>
  <cp:revision>134</cp:revision>
  <dc:subject/>
  <dc:title>Слайд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reated">
    <vt:filetime>2020-01-22T00:00:00Z</vt:filetime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astSaved">
    <vt:filetime>2020-01-22T00:00:00Z</vt:filetime>
  </property>
  <property fmtid="{D5CDD505-2E9C-101B-9397-08002B2CF9AE}" pid="7" name="LinksUpToDate">
    <vt:bool>0</vt:bool>
  </property>
  <property fmtid="{D5CDD505-2E9C-101B-9397-08002B2CF9AE}" pid="8" name="MMClips">
    <vt:i4>0</vt:i4>
  </property>
  <property fmtid="{D5CDD505-2E9C-101B-9397-08002B2CF9AE}" pid="9" name="Notes">
    <vt:i4>0</vt:i4>
  </property>
  <property fmtid="{D5CDD505-2E9C-101B-9397-08002B2CF9AE}" pid="10" name="PresentationFormat">
    <vt:lpwstr>Экран (4:3)</vt:lpwstr>
  </property>
  <property fmtid="{D5CDD505-2E9C-101B-9397-08002B2CF9AE}" pid="11" name="ScaleCrop">
    <vt:bool>0</vt:bool>
  </property>
  <property fmtid="{D5CDD505-2E9C-101B-9397-08002B2CF9AE}" pid="12" name="ShareDoc">
    <vt:bool>0</vt:bool>
  </property>
  <property fmtid="{D5CDD505-2E9C-101B-9397-08002B2CF9AE}" pid="13" name="Slides">
    <vt:i4>21</vt:i4>
  </property>
</Properties>
</file>